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7" r:id="rId32"/>
  </p:sldIdLst>
  <p:sldSz cx="18288000" cy="10287000"/>
  <p:notesSz cx="6858000" cy="9144000"/>
  <p:embeddedFontLst>
    <p:embeddedFont>
      <p:font typeface="Canva Sans Bold" panose="020B0604020202020204" charset="0"/>
      <p:regular r:id="rId34"/>
    </p:embeddedFont>
    <p:embeddedFont>
      <p:font typeface="Calibri" panose="020F050202020403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9E117-FCDF-48BD-9EE7-F73A82F30C67}" type="datetimeFigureOut">
              <a:rPr lang="en-IN" smtClean="0"/>
              <a:t>08-09-2024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8650A-5A5F-4819-A66E-A38AD1B8B490}" type="slidenum">
              <a:rPr lang="en-IN" smtClean="0"/>
              <a:t>‹#›</a:t>
            </a:fld>
            <a:endParaRPr lang="en-IN"/>
          </a:p>
        </p:txBody>
      </p:sp>
    </p:spTree>
    <p:extLst>
      <p:ext uri="{BB962C8B-B14F-4D97-AF65-F5344CB8AC3E}">
        <p14:creationId xmlns:p14="http://schemas.microsoft.com/office/powerpoint/2010/main" val="710845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8650A-5A5F-4819-A66E-A38AD1B8B490}" type="slidenum">
              <a:rPr lang="en-IN" smtClean="0"/>
              <a:t>28</a:t>
            </a:fld>
            <a:endParaRPr lang="en-IN"/>
          </a:p>
        </p:txBody>
      </p:sp>
    </p:spTree>
    <p:extLst>
      <p:ext uri="{BB962C8B-B14F-4D97-AF65-F5344CB8AC3E}">
        <p14:creationId xmlns:p14="http://schemas.microsoft.com/office/powerpoint/2010/main" val="160841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1.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9.sv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7.gif"/><Relationship Id="rId5" Type="http://schemas.openxmlformats.org/officeDocument/2006/relationships/image" Target="../media/image59.sv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64.sv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gif"/></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76.sv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79.sv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82.svg"/></Relationships>
</file>

<file path=ppt/slides/_rels/slide22.xml.rels><?xml version="1.0" encoding="UTF-8" standalone="yes"?>
<Relationships xmlns="http://schemas.openxmlformats.org/package/2006/relationships"><Relationship Id="rId7"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88.svg"/><Relationship Id="rId5" Type="http://schemas.openxmlformats.org/officeDocument/2006/relationships/image" Target="../media/image68.png"/><Relationship Id="rId4" Type="http://schemas.openxmlformats.org/officeDocument/2006/relationships/image" Target="../media/image86.sv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82.svg"/><Relationship Id="rId5" Type="http://schemas.openxmlformats.org/officeDocument/2006/relationships/image" Target="../media/image65.png"/><Relationship Id="rId4" Type="http://schemas.openxmlformats.org/officeDocument/2006/relationships/image" Target="../media/image91.sv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6.png"/><Relationship Id="rId7" Type="http://schemas.openxmlformats.org/officeDocument/2006/relationships/image" Target="../media/image98.sv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45.sv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98.svg"/><Relationship Id="rId5" Type="http://schemas.openxmlformats.org/officeDocument/2006/relationships/image" Target="../media/image77.png"/><Relationship Id="rId4" Type="http://schemas.openxmlformats.org/officeDocument/2006/relationships/image" Target="../media/image45.sv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105.svg"/><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09.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379" y="0"/>
            <a:ext cx="2032642" cy="2310982"/>
          </a:xfrm>
          <a:custGeom>
            <a:avLst/>
            <a:gdLst/>
            <a:ahLst/>
            <a:cxnLst/>
            <a:rect l="l" t="t" r="r" b="b"/>
            <a:pathLst>
              <a:path w="2032642" h="2310982">
                <a:moveTo>
                  <a:pt x="0" y="0"/>
                </a:moveTo>
                <a:lnTo>
                  <a:pt x="2032642" y="0"/>
                </a:lnTo>
                <a:lnTo>
                  <a:pt x="2032642" y="2310982"/>
                </a:lnTo>
                <a:lnTo>
                  <a:pt x="0" y="2310982"/>
                </a:lnTo>
                <a:lnTo>
                  <a:pt x="0" y="0"/>
                </a:lnTo>
                <a:close/>
              </a:path>
            </a:pathLst>
          </a:custGeom>
          <a:blipFill>
            <a:blip r:embed="rId2"/>
            <a:stretch>
              <a:fillRect l="-6846" r="-6846"/>
            </a:stretch>
          </a:blipFill>
        </p:spPr>
      </p:sp>
      <p:sp>
        <p:nvSpPr>
          <p:cNvPr id="3" name="Freeform 3"/>
          <p:cNvSpPr/>
          <p:nvPr/>
        </p:nvSpPr>
        <p:spPr>
          <a:xfrm>
            <a:off x="15687163" y="0"/>
            <a:ext cx="2600837" cy="1472587"/>
          </a:xfrm>
          <a:custGeom>
            <a:avLst/>
            <a:gdLst/>
            <a:ahLst/>
            <a:cxnLst/>
            <a:rect l="l" t="t" r="r" b="b"/>
            <a:pathLst>
              <a:path w="2600837" h="1472587">
                <a:moveTo>
                  <a:pt x="0" y="0"/>
                </a:moveTo>
                <a:lnTo>
                  <a:pt x="2600837" y="0"/>
                </a:lnTo>
                <a:lnTo>
                  <a:pt x="2600837" y="1472587"/>
                </a:lnTo>
                <a:lnTo>
                  <a:pt x="0" y="1472587"/>
                </a:lnTo>
                <a:lnTo>
                  <a:pt x="0" y="0"/>
                </a:lnTo>
                <a:close/>
              </a:path>
            </a:pathLst>
          </a:custGeom>
          <a:blipFill>
            <a:blip r:embed="rId3"/>
            <a:stretch>
              <a:fillRect/>
            </a:stretch>
          </a:blipFill>
        </p:spPr>
      </p:sp>
      <p:sp>
        <p:nvSpPr>
          <p:cNvPr id="4" name="Freeform 4"/>
          <p:cNvSpPr/>
          <p:nvPr/>
        </p:nvSpPr>
        <p:spPr>
          <a:xfrm>
            <a:off x="7061829" y="0"/>
            <a:ext cx="3291283" cy="1729419"/>
          </a:xfrm>
          <a:custGeom>
            <a:avLst/>
            <a:gdLst/>
            <a:ahLst/>
            <a:cxnLst/>
            <a:rect l="l" t="t" r="r" b="b"/>
            <a:pathLst>
              <a:path w="3291283" h="1729419">
                <a:moveTo>
                  <a:pt x="0" y="0"/>
                </a:moveTo>
                <a:lnTo>
                  <a:pt x="3291283" y="0"/>
                </a:lnTo>
                <a:lnTo>
                  <a:pt x="3291283" y="1729419"/>
                </a:lnTo>
                <a:lnTo>
                  <a:pt x="0" y="17294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3612030" y="84149"/>
            <a:ext cx="1723617" cy="1645271"/>
          </a:xfrm>
          <a:custGeom>
            <a:avLst/>
            <a:gdLst/>
            <a:ahLst/>
            <a:cxnLst/>
            <a:rect l="l" t="t" r="r" b="b"/>
            <a:pathLst>
              <a:path w="1723617" h="1645271">
                <a:moveTo>
                  <a:pt x="0" y="0"/>
                </a:moveTo>
                <a:lnTo>
                  <a:pt x="1723617" y="0"/>
                </a:lnTo>
                <a:lnTo>
                  <a:pt x="1723617" y="1645270"/>
                </a:lnTo>
                <a:lnTo>
                  <a:pt x="0" y="164527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0" y="3510838"/>
            <a:ext cx="18245559" cy="6776162"/>
          </a:xfrm>
          <a:custGeom>
            <a:avLst/>
            <a:gdLst/>
            <a:ahLst/>
            <a:cxnLst/>
            <a:rect l="l" t="t" r="r" b="b"/>
            <a:pathLst>
              <a:path w="18245559" h="6776162">
                <a:moveTo>
                  <a:pt x="0" y="0"/>
                </a:moveTo>
                <a:lnTo>
                  <a:pt x="18245559" y="0"/>
                </a:lnTo>
                <a:lnTo>
                  <a:pt x="18245559" y="6776162"/>
                </a:lnTo>
                <a:lnTo>
                  <a:pt x="0" y="6776162"/>
                </a:lnTo>
                <a:lnTo>
                  <a:pt x="0" y="0"/>
                </a:lnTo>
                <a:close/>
              </a:path>
            </a:pathLst>
          </a:custGeom>
          <a:blipFill>
            <a:blip r:embed="rId8"/>
            <a:stretch>
              <a:fillRect t="-18788" b="-16311"/>
            </a:stretch>
          </a:blipFill>
        </p:spPr>
      </p:sp>
      <p:sp>
        <p:nvSpPr>
          <p:cNvPr id="7" name="TextBox 7"/>
          <p:cNvSpPr txBox="1"/>
          <p:nvPr/>
        </p:nvSpPr>
        <p:spPr>
          <a:xfrm>
            <a:off x="1420118" y="1985580"/>
            <a:ext cx="15839182" cy="1144258"/>
          </a:xfrm>
          <a:prstGeom prst="rect">
            <a:avLst/>
          </a:prstGeom>
        </p:spPr>
        <p:txBody>
          <a:bodyPr lIns="0" tIns="0" rIns="0" bIns="0" rtlCol="0" anchor="t">
            <a:spAutoFit/>
          </a:bodyPr>
          <a:lstStyle/>
          <a:p>
            <a:pPr algn="ctr">
              <a:lnSpc>
                <a:spcPts val="9380"/>
              </a:lnSpc>
            </a:pPr>
            <a:r>
              <a:rPr lang="en-US" sz="6700">
                <a:solidFill>
                  <a:srgbClr val="000000"/>
                </a:solidFill>
                <a:latin typeface="Canva Sans Bold"/>
                <a:ea typeface="Canva Sans Bold"/>
                <a:cs typeface="Canva Sans Bold"/>
                <a:sym typeface="Canva Sans Bold"/>
              </a:rPr>
              <a:t>Analyzing Walmart Sales Using MySQL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882947" y="4567480"/>
            <a:ext cx="7909116" cy="5109320"/>
          </a:xfrm>
          <a:custGeom>
            <a:avLst/>
            <a:gdLst/>
            <a:ahLst/>
            <a:cxnLst/>
            <a:rect l="l" t="t" r="r" b="b"/>
            <a:pathLst>
              <a:path w="7909116" h="5109320">
                <a:moveTo>
                  <a:pt x="0" y="0"/>
                </a:moveTo>
                <a:lnTo>
                  <a:pt x="7909116" y="0"/>
                </a:lnTo>
                <a:lnTo>
                  <a:pt x="7909116" y="5109320"/>
                </a:lnTo>
                <a:lnTo>
                  <a:pt x="0" y="5109320"/>
                </a:lnTo>
                <a:lnTo>
                  <a:pt x="0" y="0"/>
                </a:lnTo>
                <a:close/>
              </a:path>
            </a:pathLst>
          </a:custGeom>
          <a:blipFill>
            <a:blip r:embed="rId2"/>
            <a:stretch>
              <a:fillRect t="-4198" r="-486" b="-337"/>
            </a:stretch>
          </a:blipFill>
        </p:spPr>
      </p:sp>
      <p:sp>
        <p:nvSpPr>
          <p:cNvPr id="3" name="Freeform 3"/>
          <p:cNvSpPr/>
          <p:nvPr/>
        </p:nvSpPr>
        <p:spPr>
          <a:xfrm>
            <a:off x="382347" y="4567480"/>
            <a:ext cx="8682622" cy="5109320"/>
          </a:xfrm>
          <a:custGeom>
            <a:avLst/>
            <a:gdLst/>
            <a:ahLst/>
            <a:cxnLst/>
            <a:rect l="l" t="t" r="r" b="b"/>
            <a:pathLst>
              <a:path w="8682622" h="5109320">
                <a:moveTo>
                  <a:pt x="0" y="0"/>
                </a:moveTo>
                <a:lnTo>
                  <a:pt x="8682622" y="0"/>
                </a:lnTo>
                <a:lnTo>
                  <a:pt x="8682622" y="5109320"/>
                </a:lnTo>
                <a:lnTo>
                  <a:pt x="0" y="5109320"/>
                </a:lnTo>
                <a:lnTo>
                  <a:pt x="0" y="0"/>
                </a:lnTo>
                <a:close/>
              </a:path>
            </a:pathLst>
          </a:custGeom>
          <a:blipFill>
            <a:blip r:embed="rId3"/>
            <a:stretch>
              <a:fillRect l="-1990" r="-10737"/>
            </a:stretch>
          </a:blipFill>
        </p:spPr>
      </p:sp>
      <p:sp>
        <p:nvSpPr>
          <p:cNvPr id="4" name="Freeform 4"/>
          <p:cNvSpPr/>
          <p:nvPr/>
        </p:nvSpPr>
        <p:spPr>
          <a:xfrm>
            <a:off x="14598395" y="268411"/>
            <a:ext cx="3506991" cy="3719314"/>
          </a:xfrm>
          <a:custGeom>
            <a:avLst/>
            <a:gdLst/>
            <a:ahLst/>
            <a:cxnLst/>
            <a:rect l="l" t="t" r="r" b="b"/>
            <a:pathLst>
              <a:path w="3506991" h="3719314">
                <a:moveTo>
                  <a:pt x="0" y="0"/>
                </a:moveTo>
                <a:lnTo>
                  <a:pt x="3506991" y="0"/>
                </a:lnTo>
                <a:lnTo>
                  <a:pt x="3506991" y="3719314"/>
                </a:lnTo>
                <a:lnTo>
                  <a:pt x="0" y="3719314"/>
                </a:lnTo>
                <a:lnTo>
                  <a:pt x="0" y="0"/>
                </a:lnTo>
                <a:close/>
              </a:path>
            </a:pathLst>
          </a:custGeom>
          <a:blipFill>
            <a:blip r:embed="rId4"/>
            <a:stretch>
              <a:fillRect t="-6290" b="-6290"/>
            </a:stretch>
          </a:blipFill>
        </p:spPr>
      </p:sp>
      <p:sp>
        <p:nvSpPr>
          <p:cNvPr id="5" name="TextBox 5"/>
          <p:cNvSpPr txBox="1"/>
          <p:nvPr/>
        </p:nvSpPr>
        <p:spPr>
          <a:xfrm>
            <a:off x="2362201" y="3100630"/>
            <a:ext cx="2361458"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
        <p:nvSpPr>
          <p:cNvPr id="6" name="TextBox 6"/>
          <p:cNvSpPr txBox="1"/>
          <p:nvPr/>
        </p:nvSpPr>
        <p:spPr>
          <a:xfrm>
            <a:off x="10767532" y="3149689"/>
            <a:ext cx="2872268"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
        <p:nvSpPr>
          <p:cNvPr id="7" name="TextBox 7"/>
          <p:cNvSpPr txBox="1"/>
          <p:nvPr/>
        </p:nvSpPr>
        <p:spPr>
          <a:xfrm>
            <a:off x="382347" y="537527"/>
            <a:ext cx="13750379" cy="887095"/>
          </a:xfrm>
          <a:prstGeom prst="rect">
            <a:avLst/>
          </a:prstGeom>
        </p:spPr>
        <p:txBody>
          <a:bodyPr lIns="0" tIns="0" rIns="0" bIns="0" rtlCol="0" anchor="t">
            <a:spAutoFit/>
          </a:bodyPr>
          <a:lstStyle/>
          <a:p>
            <a:pPr algn="ctr">
              <a:lnSpc>
                <a:spcPts val="7279"/>
              </a:lnSpc>
              <a:spcBef>
                <a:spcPct val="0"/>
              </a:spcBef>
            </a:pPr>
            <a:r>
              <a:rPr lang="en-US" sz="5199">
                <a:solidFill>
                  <a:srgbClr val="000000"/>
                </a:solidFill>
                <a:latin typeface="Canva Sans Bold"/>
                <a:ea typeface="Canva Sans Bold"/>
                <a:cs typeface="Canva Sans Bold"/>
                <a:sym typeface="Canva Sans Bold"/>
              </a:rPr>
              <a:t>2. Find the total sales for each product line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86337" y="1467772"/>
            <a:ext cx="9223695" cy="2759203"/>
          </a:xfrm>
          <a:custGeom>
            <a:avLst/>
            <a:gdLst/>
            <a:ahLst/>
            <a:cxnLst/>
            <a:rect l="l" t="t" r="r" b="b"/>
            <a:pathLst>
              <a:path w="9223695" h="2759203">
                <a:moveTo>
                  <a:pt x="0" y="0"/>
                </a:moveTo>
                <a:lnTo>
                  <a:pt x="9223695" y="0"/>
                </a:lnTo>
                <a:lnTo>
                  <a:pt x="9223695" y="2759203"/>
                </a:lnTo>
                <a:lnTo>
                  <a:pt x="0" y="2759203"/>
                </a:lnTo>
                <a:lnTo>
                  <a:pt x="0" y="0"/>
                </a:lnTo>
                <a:close/>
              </a:path>
            </a:pathLst>
          </a:custGeom>
          <a:blipFill>
            <a:blip r:embed="rId2"/>
            <a:stretch>
              <a:fillRect l="-1733" r="-524" b="-33091"/>
            </a:stretch>
          </a:blipFill>
        </p:spPr>
      </p:sp>
      <p:sp>
        <p:nvSpPr>
          <p:cNvPr id="3" name="Freeform 3"/>
          <p:cNvSpPr/>
          <p:nvPr/>
        </p:nvSpPr>
        <p:spPr>
          <a:xfrm>
            <a:off x="14469099" y="1826194"/>
            <a:ext cx="3538635" cy="1932979"/>
          </a:xfrm>
          <a:custGeom>
            <a:avLst/>
            <a:gdLst/>
            <a:ahLst/>
            <a:cxnLst/>
            <a:rect l="l" t="t" r="r" b="b"/>
            <a:pathLst>
              <a:path w="3538635" h="1932979">
                <a:moveTo>
                  <a:pt x="0" y="0"/>
                </a:moveTo>
                <a:lnTo>
                  <a:pt x="3538635" y="0"/>
                </a:lnTo>
                <a:lnTo>
                  <a:pt x="3538635" y="1932979"/>
                </a:lnTo>
                <a:lnTo>
                  <a:pt x="0" y="1932979"/>
                </a:lnTo>
                <a:lnTo>
                  <a:pt x="0" y="0"/>
                </a:lnTo>
                <a:close/>
              </a:path>
            </a:pathLst>
          </a:custGeom>
          <a:blipFill>
            <a:blip r:embed="rId3"/>
            <a:stretch>
              <a:fillRect/>
            </a:stretch>
          </a:blipFill>
        </p:spPr>
      </p:sp>
      <p:sp>
        <p:nvSpPr>
          <p:cNvPr id="4" name="Freeform 4"/>
          <p:cNvSpPr/>
          <p:nvPr/>
        </p:nvSpPr>
        <p:spPr>
          <a:xfrm>
            <a:off x="0" y="5564846"/>
            <a:ext cx="18288000" cy="4793226"/>
          </a:xfrm>
          <a:custGeom>
            <a:avLst/>
            <a:gdLst/>
            <a:ahLst/>
            <a:cxnLst/>
            <a:rect l="l" t="t" r="r" b="b"/>
            <a:pathLst>
              <a:path w="18288000" h="4793226">
                <a:moveTo>
                  <a:pt x="0" y="0"/>
                </a:moveTo>
                <a:lnTo>
                  <a:pt x="18288000" y="0"/>
                </a:lnTo>
                <a:lnTo>
                  <a:pt x="18288000" y="4793226"/>
                </a:lnTo>
                <a:lnTo>
                  <a:pt x="0" y="4793226"/>
                </a:lnTo>
                <a:lnTo>
                  <a:pt x="0" y="0"/>
                </a:lnTo>
                <a:close/>
              </a:path>
            </a:pathLst>
          </a:custGeom>
          <a:blipFill>
            <a:blip r:embed="rId4"/>
            <a:stretch>
              <a:fillRect/>
            </a:stretch>
          </a:blipFill>
        </p:spPr>
      </p:sp>
      <p:sp>
        <p:nvSpPr>
          <p:cNvPr id="5" name="Freeform 5"/>
          <p:cNvSpPr/>
          <p:nvPr/>
        </p:nvSpPr>
        <p:spPr>
          <a:xfrm>
            <a:off x="3657600" y="4708835"/>
            <a:ext cx="4532349" cy="830587"/>
          </a:xfrm>
          <a:custGeom>
            <a:avLst/>
            <a:gdLst/>
            <a:ahLst/>
            <a:cxnLst/>
            <a:rect l="l" t="t" r="r" b="b"/>
            <a:pathLst>
              <a:path w="4532349" h="830587">
                <a:moveTo>
                  <a:pt x="0" y="0"/>
                </a:moveTo>
                <a:lnTo>
                  <a:pt x="4532349" y="0"/>
                </a:lnTo>
                <a:lnTo>
                  <a:pt x="4532349" y="830588"/>
                </a:lnTo>
                <a:lnTo>
                  <a:pt x="0" y="830588"/>
                </a:lnTo>
                <a:lnTo>
                  <a:pt x="0" y="0"/>
                </a:lnTo>
                <a:close/>
              </a:path>
            </a:pathLst>
          </a:custGeom>
          <a:blipFill>
            <a:blip r:embed="rId5"/>
            <a:stretch>
              <a:fillRect l="-4468" r="-4468"/>
            </a:stretch>
          </a:blipFill>
        </p:spPr>
      </p:sp>
      <p:sp>
        <p:nvSpPr>
          <p:cNvPr id="6" name="TextBox 6"/>
          <p:cNvSpPr txBox="1"/>
          <p:nvPr/>
        </p:nvSpPr>
        <p:spPr>
          <a:xfrm>
            <a:off x="0" y="-85725"/>
            <a:ext cx="18007734" cy="1553497"/>
          </a:xfrm>
          <a:prstGeom prst="rect">
            <a:avLst/>
          </a:prstGeom>
        </p:spPr>
        <p:txBody>
          <a:bodyPr lIns="0" tIns="0" rIns="0" bIns="0" rtlCol="0" anchor="t">
            <a:spAutoFit/>
          </a:bodyPr>
          <a:lstStyle/>
          <a:p>
            <a:pPr algn="ctr">
              <a:lnSpc>
                <a:spcPts val="6249"/>
              </a:lnSpc>
              <a:spcBef>
                <a:spcPct val="0"/>
              </a:spcBef>
            </a:pPr>
            <a:r>
              <a:rPr lang="en-US" sz="4463">
                <a:solidFill>
                  <a:srgbClr val="000000"/>
                </a:solidFill>
                <a:latin typeface="Canva Sans Bold"/>
                <a:ea typeface="Canva Sans Bold"/>
                <a:cs typeface="Canva Sans Bold"/>
                <a:sym typeface="Canva Sans Bold"/>
              </a:rPr>
              <a:t>3.Retrieve all rows from the Walmart dataset where the payment method is "Cash".</a:t>
            </a:r>
          </a:p>
        </p:txBody>
      </p:sp>
      <p:sp>
        <p:nvSpPr>
          <p:cNvPr id="7" name="TextBox 7"/>
          <p:cNvSpPr txBox="1"/>
          <p:nvPr/>
        </p:nvSpPr>
        <p:spPr>
          <a:xfrm>
            <a:off x="240954" y="4652327"/>
            <a:ext cx="2578446"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
        <p:nvSpPr>
          <p:cNvPr id="8" name="TextBox 8"/>
          <p:cNvSpPr txBox="1"/>
          <p:nvPr/>
        </p:nvSpPr>
        <p:spPr>
          <a:xfrm>
            <a:off x="1" y="1730944"/>
            <a:ext cx="2243586"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952255" y="6143032"/>
            <a:ext cx="8778925" cy="4141852"/>
          </a:xfrm>
          <a:custGeom>
            <a:avLst/>
            <a:gdLst/>
            <a:ahLst/>
            <a:cxnLst/>
            <a:rect l="l" t="t" r="r" b="b"/>
            <a:pathLst>
              <a:path w="8778925" h="4141852">
                <a:moveTo>
                  <a:pt x="0" y="0"/>
                </a:moveTo>
                <a:lnTo>
                  <a:pt x="8778924" y="0"/>
                </a:lnTo>
                <a:lnTo>
                  <a:pt x="8778924" y="4141852"/>
                </a:lnTo>
                <a:lnTo>
                  <a:pt x="0" y="4141852"/>
                </a:lnTo>
                <a:lnTo>
                  <a:pt x="0" y="0"/>
                </a:lnTo>
                <a:close/>
              </a:path>
            </a:pathLst>
          </a:custGeom>
          <a:blipFill>
            <a:blip r:embed="rId2"/>
            <a:stretch>
              <a:fillRect/>
            </a:stretch>
          </a:blipFill>
        </p:spPr>
      </p:sp>
      <p:sp>
        <p:nvSpPr>
          <p:cNvPr id="3" name="Freeform 3"/>
          <p:cNvSpPr/>
          <p:nvPr/>
        </p:nvSpPr>
        <p:spPr>
          <a:xfrm>
            <a:off x="2669593" y="1836843"/>
            <a:ext cx="11987610" cy="3514556"/>
          </a:xfrm>
          <a:custGeom>
            <a:avLst/>
            <a:gdLst/>
            <a:ahLst/>
            <a:cxnLst/>
            <a:rect l="l" t="t" r="r" b="b"/>
            <a:pathLst>
              <a:path w="11987610" h="3514556">
                <a:moveTo>
                  <a:pt x="0" y="0"/>
                </a:moveTo>
                <a:lnTo>
                  <a:pt x="11987610" y="0"/>
                </a:lnTo>
                <a:lnTo>
                  <a:pt x="11987610" y="3514556"/>
                </a:lnTo>
                <a:lnTo>
                  <a:pt x="0" y="3514556"/>
                </a:lnTo>
                <a:lnTo>
                  <a:pt x="0" y="0"/>
                </a:lnTo>
                <a:close/>
              </a:path>
            </a:pathLst>
          </a:custGeom>
          <a:blipFill>
            <a:blip r:embed="rId3"/>
            <a:stretch>
              <a:fillRect t="-6847" b="-6847"/>
            </a:stretch>
          </a:blipFill>
        </p:spPr>
      </p:sp>
      <p:sp>
        <p:nvSpPr>
          <p:cNvPr id="4" name="Freeform 4"/>
          <p:cNvSpPr/>
          <p:nvPr/>
        </p:nvSpPr>
        <p:spPr>
          <a:xfrm>
            <a:off x="13500868" y="5557912"/>
            <a:ext cx="4347291" cy="4453051"/>
          </a:xfrm>
          <a:custGeom>
            <a:avLst/>
            <a:gdLst/>
            <a:ahLst/>
            <a:cxnLst/>
            <a:rect l="l" t="t" r="r" b="b"/>
            <a:pathLst>
              <a:path w="4347291" h="4453051">
                <a:moveTo>
                  <a:pt x="0" y="0"/>
                </a:moveTo>
                <a:lnTo>
                  <a:pt x="4347290" y="0"/>
                </a:lnTo>
                <a:lnTo>
                  <a:pt x="4347290" y="4453051"/>
                </a:lnTo>
                <a:lnTo>
                  <a:pt x="0" y="4453051"/>
                </a:lnTo>
                <a:lnTo>
                  <a:pt x="0" y="0"/>
                </a:lnTo>
                <a:close/>
              </a:path>
            </a:pathLst>
          </a:custGeom>
          <a:blipFill>
            <a:blip r:embed="rId4"/>
            <a:stretch>
              <a:fillRect/>
            </a:stretch>
          </a:blipFill>
        </p:spPr>
      </p:sp>
      <p:sp>
        <p:nvSpPr>
          <p:cNvPr id="5" name="Freeform 5"/>
          <p:cNvSpPr/>
          <p:nvPr/>
        </p:nvSpPr>
        <p:spPr>
          <a:xfrm>
            <a:off x="15718526" y="2260189"/>
            <a:ext cx="2100337" cy="2667864"/>
          </a:xfrm>
          <a:custGeom>
            <a:avLst/>
            <a:gdLst/>
            <a:ahLst/>
            <a:cxnLst/>
            <a:rect l="l" t="t" r="r" b="b"/>
            <a:pathLst>
              <a:path w="2100337" h="2667864">
                <a:moveTo>
                  <a:pt x="0" y="0"/>
                </a:moveTo>
                <a:lnTo>
                  <a:pt x="2100336" y="0"/>
                </a:lnTo>
                <a:lnTo>
                  <a:pt x="2100336" y="2667864"/>
                </a:lnTo>
                <a:lnTo>
                  <a:pt x="0" y="26678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0" y="6059423"/>
            <a:ext cx="2669593" cy="790232"/>
          </a:xfrm>
          <a:prstGeom prst="rect">
            <a:avLst/>
          </a:prstGeom>
        </p:spPr>
        <p:txBody>
          <a:bodyPr lIns="0" tIns="0" rIns="0" bIns="0" rtlCol="0" anchor="t">
            <a:spAutoFit/>
          </a:bodyPr>
          <a:lstStyle/>
          <a:p>
            <a:pPr algn="ctr">
              <a:lnSpc>
                <a:spcPts val="6477"/>
              </a:lnSpc>
            </a:pPr>
            <a:r>
              <a:rPr lang="en-US" sz="4626">
                <a:solidFill>
                  <a:srgbClr val="000000"/>
                </a:solidFill>
                <a:latin typeface="Canva Sans Bold"/>
                <a:ea typeface="Canva Sans Bold"/>
                <a:cs typeface="Canva Sans Bold"/>
                <a:sym typeface="Canva Sans Bold"/>
              </a:rPr>
              <a:t>Results</a:t>
            </a:r>
          </a:p>
        </p:txBody>
      </p:sp>
      <p:sp>
        <p:nvSpPr>
          <p:cNvPr id="7" name="TextBox 7"/>
          <p:cNvSpPr txBox="1"/>
          <p:nvPr/>
        </p:nvSpPr>
        <p:spPr>
          <a:xfrm>
            <a:off x="222796" y="1717347"/>
            <a:ext cx="1896517" cy="863600"/>
          </a:xfrm>
          <a:prstGeom prst="rect">
            <a:avLst/>
          </a:prstGeom>
        </p:spPr>
        <p:txBody>
          <a:bodyPr lIns="0" tIns="0" rIns="0" bIns="0" rtlCol="0" anchor="t">
            <a:spAutoFit/>
          </a:bodyPr>
          <a:lstStyle/>
          <a:p>
            <a:pPr algn="ctr">
              <a:lnSpc>
                <a:spcPts val="7000"/>
              </a:lnSpc>
            </a:pPr>
            <a:r>
              <a:rPr lang="en-US" sz="5000">
                <a:solidFill>
                  <a:srgbClr val="000000"/>
                </a:solidFill>
                <a:latin typeface="Canva Sans Bold"/>
                <a:ea typeface="Canva Sans Bold"/>
                <a:cs typeface="Canva Sans Bold"/>
                <a:sym typeface="Canva Sans Bold"/>
              </a:rPr>
              <a:t>Query</a:t>
            </a:r>
          </a:p>
        </p:txBody>
      </p:sp>
      <p:sp>
        <p:nvSpPr>
          <p:cNvPr id="8" name="TextBox 8"/>
          <p:cNvSpPr txBox="1"/>
          <p:nvPr/>
        </p:nvSpPr>
        <p:spPr>
          <a:xfrm>
            <a:off x="222796" y="273685"/>
            <a:ext cx="16545898" cy="771525"/>
          </a:xfrm>
          <a:prstGeom prst="rect">
            <a:avLst/>
          </a:prstGeom>
        </p:spPr>
        <p:txBody>
          <a:bodyPr lIns="0" tIns="0" rIns="0" bIns="0" rtlCol="0" anchor="t">
            <a:spAutoFit/>
          </a:bodyPr>
          <a:lstStyle/>
          <a:p>
            <a:pPr algn="ctr">
              <a:lnSpc>
                <a:spcPts val="6300"/>
              </a:lnSpc>
              <a:spcBef>
                <a:spcPct val="0"/>
              </a:spcBef>
            </a:pPr>
            <a:r>
              <a:rPr lang="en-US" sz="4500">
                <a:solidFill>
                  <a:srgbClr val="000000"/>
                </a:solidFill>
                <a:latin typeface="Canva Sans Bold"/>
                <a:ea typeface="Canva Sans Bold"/>
                <a:cs typeface="Canva Sans Bold"/>
                <a:sym typeface="Canva Sans Bold"/>
              </a:rPr>
              <a:t>4.  Calculate the total gross income generated in each city.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161989" y="4898245"/>
            <a:ext cx="7575722" cy="3767820"/>
          </a:xfrm>
          <a:custGeom>
            <a:avLst/>
            <a:gdLst/>
            <a:ahLst/>
            <a:cxnLst/>
            <a:rect l="l" t="t" r="r" b="b"/>
            <a:pathLst>
              <a:path w="7575722" h="3767820">
                <a:moveTo>
                  <a:pt x="0" y="0"/>
                </a:moveTo>
                <a:lnTo>
                  <a:pt x="7575722" y="0"/>
                </a:lnTo>
                <a:lnTo>
                  <a:pt x="7575722" y="3767820"/>
                </a:lnTo>
                <a:lnTo>
                  <a:pt x="0" y="3767820"/>
                </a:lnTo>
                <a:lnTo>
                  <a:pt x="0" y="0"/>
                </a:lnTo>
                <a:close/>
              </a:path>
            </a:pathLst>
          </a:custGeom>
          <a:blipFill>
            <a:blip r:embed="rId2"/>
            <a:stretch>
              <a:fillRect/>
            </a:stretch>
          </a:blipFill>
        </p:spPr>
      </p:sp>
      <p:sp>
        <p:nvSpPr>
          <p:cNvPr id="3" name="Freeform 3"/>
          <p:cNvSpPr/>
          <p:nvPr/>
        </p:nvSpPr>
        <p:spPr>
          <a:xfrm>
            <a:off x="221389" y="4898245"/>
            <a:ext cx="9522881" cy="4194967"/>
          </a:xfrm>
          <a:custGeom>
            <a:avLst/>
            <a:gdLst/>
            <a:ahLst/>
            <a:cxnLst/>
            <a:rect l="l" t="t" r="r" b="b"/>
            <a:pathLst>
              <a:path w="9522881" h="4194967">
                <a:moveTo>
                  <a:pt x="0" y="0"/>
                </a:moveTo>
                <a:lnTo>
                  <a:pt x="9522880" y="0"/>
                </a:lnTo>
                <a:lnTo>
                  <a:pt x="9522880" y="4194967"/>
                </a:lnTo>
                <a:lnTo>
                  <a:pt x="0" y="4194967"/>
                </a:lnTo>
                <a:lnTo>
                  <a:pt x="0" y="0"/>
                </a:lnTo>
                <a:close/>
              </a:path>
            </a:pathLst>
          </a:custGeom>
          <a:blipFill>
            <a:blip r:embed="rId3"/>
            <a:stretch>
              <a:fillRect/>
            </a:stretch>
          </a:blipFill>
        </p:spPr>
      </p:sp>
      <p:sp>
        <p:nvSpPr>
          <p:cNvPr id="4" name="Freeform 4"/>
          <p:cNvSpPr/>
          <p:nvPr/>
        </p:nvSpPr>
        <p:spPr>
          <a:xfrm>
            <a:off x="8629650" y="1503188"/>
            <a:ext cx="2342795" cy="2057400"/>
          </a:xfrm>
          <a:custGeom>
            <a:avLst/>
            <a:gdLst/>
            <a:ahLst/>
            <a:cxnLst/>
            <a:rect l="l" t="t" r="r" b="b"/>
            <a:pathLst>
              <a:path w="2342795" h="2057400">
                <a:moveTo>
                  <a:pt x="0" y="0"/>
                </a:moveTo>
                <a:lnTo>
                  <a:pt x="2342795" y="0"/>
                </a:lnTo>
                <a:lnTo>
                  <a:pt x="2342795" y="2057400"/>
                </a:lnTo>
                <a:lnTo>
                  <a:pt x="0" y="2057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5895898" y="1503188"/>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0" y="85090"/>
            <a:ext cx="17259300" cy="771525"/>
          </a:xfrm>
          <a:prstGeom prst="rect">
            <a:avLst/>
          </a:prstGeom>
        </p:spPr>
        <p:txBody>
          <a:bodyPr lIns="0" tIns="0" rIns="0" bIns="0" rtlCol="0" anchor="t">
            <a:spAutoFit/>
          </a:bodyPr>
          <a:lstStyle/>
          <a:p>
            <a:pPr algn="ctr">
              <a:lnSpc>
                <a:spcPts val="6300"/>
              </a:lnSpc>
              <a:spcBef>
                <a:spcPct val="0"/>
              </a:spcBef>
            </a:pPr>
            <a:r>
              <a:rPr lang="en-US" sz="4500">
                <a:solidFill>
                  <a:srgbClr val="000000"/>
                </a:solidFill>
                <a:latin typeface="Canva Sans Bold"/>
                <a:ea typeface="Canva Sans Bold"/>
                <a:cs typeface="Canva Sans Bold"/>
                <a:sym typeface="Canva Sans Bold"/>
              </a:rPr>
              <a:t>5. Find the average rating given by customers in each branch.</a:t>
            </a:r>
          </a:p>
        </p:txBody>
      </p:sp>
      <p:sp>
        <p:nvSpPr>
          <p:cNvPr id="7" name="TextBox 7"/>
          <p:cNvSpPr txBox="1"/>
          <p:nvPr/>
        </p:nvSpPr>
        <p:spPr>
          <a:xfrm>
            <a:off x="221389" y="3521546"/>
            <a:ext cx="2293211"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
        <p:nvSpPr>
          <p:cNvPr id="8" name="TextBox 8"/>
          <p:cNvSpPr txBox="1"/>
          <p:nvPr/>
        </p:nvSpPr>
        <p:spPr>
          <a:xfrm>
            <a:off x="12475319" y="3465338"/>
            <a:ext cx="2612281"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13880" y="4922816"/>
            <a:ext cx="7417022" cy="4763225"/>
          </a:xfrm>
          <a:custGeom>
            <a:avLst/>
            <a:gdLst/>
            <a:ahLst/>
            <a:cxnLst/>
            <a:rect l="l" t="t" r="r" b="b"/>
            <a:pathLst>
              <a:path w="7417022" h="4763225">
                <a:moveTo>
                  <a:pt x="0" y="0"/>
                </a:moveTo>
                <a:lnTo>
                  <a:pt x="7417023" y="0"/>
                </a:lnTo>
                <a:lnTo>
                  <a:pt x="7417023" y="4763225"/>
                </a:lnTo>
                <a:lnTo>
                  <a:pt x="0" y="4763225"/>
                </a:lnTo>
                <a:lnTo>
                  <a:pt x="0" y="0"/>
                </a:lnTo>
                <a:close/>
              </a:path>
            </a:pathLst>
          </a:custGeom>
          <a:blipFill>
            <a:blip r:embed="rId2"/>
            <a:stretch>
              <a:fillRect/>
            </a:stretch>
          </a:blipFill>
        </p:spPr>
      </p:sp>
      <p:sp>
        <p:nvSpPr>
          <p:cNvPr id="3" name="Freeform 3"/>
          <p:cNvSpPr/>
          <p:nvPr/>
        </p:nvSpPr>
        <p:spPr>
          <a:xfrm>
            <a:off x="511247" y="4660180"/>
            <a:ext cx="9230503" cy="5025861"/>
          </a:xfrm>
          <a:custGeom>
            <a:avLst/>
            <a:gdLst/>
            <a:ahLst/>
            <a:cxnLst/>
            <a:rect l="l" t="t" r="r" b="b"/>
            <a:pathLst>
              <a:path w="9230503" h="5025861">
                <a:moveTo>
                  <a:pt x="0" y="0"/>
                </a:moveTo>
                <a:lnTo>
                  <a:pt x="9230504" y="0"/>
                </a:lnTo>
                <a:lnTo>
                  <a:pt x="9230504" y="5025861"/>
                </a:lnTo>
                <a:lnTo>
                  <a:pt x="0" y="5025861"/>
                </a:lnTo>
                <a:lnTo>
                  <a:pt x="0" y="0"/>
                </a:lnTo>
                <a:close/>
              </a:path>
            </a:pathLst>
          </a:custGeom>
          <a:blipFill>
            <a:blip r:embed="rId3"/>
            <a:stretch>
              <a:fillRect/>
            </a:stretch>
          </a:blipFill>
        </p:spPr>
      </p:sp>
      <p:sp>
        <p:nvSpPr>
          <p:cNvPr id="4" name="Freeform 4"/>
          <p:cNvSpPr/>
          <p:nvPr/>
        </p:nvSpPr>
        <p:spPr>
          <a:xfrm>
            <a:off x="4293964" y="1864766"/>
            <a:ext cx="2091169" cy="1574080"/>
          </a:xfrm>
          <a:custGeom>
            <a:avLst/>
            <a:gdLst/>
            <a:ahLst/>
            <a:cxnLst/>
            <a:rect l="l" t="t" r="r" b="b"/>
            <a:pathLst>
              <a:path w="2091169" h="1574080">
                <a:moveTo>
                  <a:pt x="0" y="0"/>
                </a:moveTo>
                <a:lnTo>
                  <a:pt x="2091169" y="0"/>
                </a:lnTo>
                <a:lnTo>
                  <a:pt x="2091169" y="1574080"/>
                </a:lnTo>
                <a:lnTo>
                  <a:pt x="0" y="15740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511247" y="3343596"/>
            <a:ext cx="2384353"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
        <p:nvSpPr>
          <p:cNvPr id="6" name="TextBox 6"/>
          <p:cNvSpPr txBox="1"/>
          <p:nvPr/>
        </p:nvSpPr>
        <p:spPr>
          <a:xfrm>
            <a:off x="12734594" y="3343596"/>
            <a:ext cx="2886406"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
        <p:nvSpPr>
          <p:cNvPr id="7" name="TextBox 7"/>
          <p:cNvSpPr txBox="1"/>
          <p:nvPr/>
        </p:nvSpPr>
        <p:spPr>
          <a:xfrm>
            <a:off x="182910" y="257175"/>
            <a:ext cx="15925651" cy="771525"/>
          </a:xfrm>
          <a:prstGeom prst="rect">
            <a:avLst/>
          </a:prstGeom>
        </p:spPr>
        <p:txBody>
          <a:bodyPr lIns="0" tIns="0" rIns="0" bIns="0" rtlCol="0" anchor="t">
            <a:spAutoFit/>
          </a:bodyPr>
          <a:lstStyle/>
          <a:p>
            <a:pPr algn="ctr">
              <a:lnSpc>
                <a:spcPts val="6300"/>
              </a:lnSpc>
              <a:spcBef>
                <a:spcPct val="0"/>
              </a:spcBef>
            </a:pPr>
            <a:r>
              <a:rPr lang="en-US" sz="4500">
                <a:solidFill>
                  <a:srgbClr val="000000"/>
                </a:solidFill>
                <a:latin typeface="Canva Sans Bold"/>
                <a:ea typeface="Canva Sans Bold"/>
                <a:cs typeface="Canva Sans Bold"/>
                <a:sym typeface="Canva Sans Bold"/>
              </a:rPr>
              <a:t>6. Determine the total quantity of each product line sold.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859418" y="4473445"/>
            <a:ext cx="7782111" cy="3852842"/>
          </a:xfrm>
          <a:custGeom>
            <a:avLst/>
            <a:gdLst/>
            <a:ahLst/>
            <a:cxnLst/>
            <a:rect l="l" t="t" r="r" b="b"/>
            <a:pathLst>
              <a:path w="7782111" h="3852842">
                <a:moveTo>
                  <a:pt x="0" y="0"/>
                </a:moveTo>
                <a:lnTo>
                  <a:pt x="7782111" y="0"/>
                </a:lnTo>
                <a:lnTo>
                  <a:pt x="7782111" y="3852842"/>
                </a:lnTo>
                <a:lnTo>
                  <a:pt x="0" y="3852842"/>
                </a:lnTo>
                <a:lnTo>
                  <a:pt x="0" y="0"/>
                </a:lnTo>
                <a:close/>
              </a:path>
            </a:pathLst>
          </a:custGeom>
          <a:blipFill>
            <a:blip r:embed="rId2"/>
            <a:stretch>
              <a:fillRect b="-3949"/>
            </a:stretch>
          </a:blipFill>
        </p:spPr>
      </p:sp>
      <p:sp>
        <p:nvSpPr>
          <p:cNvPr id="3" name="Freeform 3"/>
          <p:cNvSpPr/>
          <p:nvPr/>
        </p:nvSpPr>
        <p:spPr>
          <a:xfrm>
            <a:off x="569340" y="4473445"/>
            <a:ext cx="8574660" cy="5278775"/>
          </a:xfrm>
          <a:custGeom>
            <a:avLst/>
            <a:gdLst/>
            <a:ahLst/>
            <a:cxnLst/>
            <a:rect l="l" t="t" r="r" b="b"/>
            <a:pathLst>
              <a:path w="8574660" h="5278775">
                <a:moveTo>
                  <a:pt x="0" y="0"/>
                </a:moveTo>
                <a:lnTo>
                  <a:pt x="8574660" y="0"/>
                </a:lnTo>
                <a:lnTo>
                  <a:pt x="8574660" y="5278775"/>
                </a:lnTo>
                <a:lnTo>
                  <a:pt x="0" y="5278775"/>
                </a:lnTo>
                <a:lnTo>
                  <a:pt x="0" y="0"/>
                </a:lnTo>
                <a:close/>
              </a:path>
            </a:pathLst>
          </a:custGeom>
          <a:blipFill>
            <a:blip r:embed="rId3"/>
            <a:stretch>
              <a:fillRect/>
            </a:stretch>
          </a:blipFill>
        </p:spPr>
      </p:sp>
      <p:sp>
        <p:nvSpPr>
          <p:cNvPr id="4" name="Freeform 4"/>
          <p:cNvSpPr/>
          <p:nvPr/>
        </p:nvSpPr>
        <p:spPr>
          <a:xfrm>
            <a:off x="4767374" y="1857603"/>
            <a:ext cx="2848743" cy="1786938"/>
          </a:xfrm>
          <a:custGeom>
            <a:avLst/>
            <a:gdLst/>
            <a:ahLst/>
            <a:cxnLst/>
            <a:rect l="l" t="t" r="r" b="b"/>
            <a:pathLst>
              <a:path w="2848743" h="1786938">
                <a:moveTo>
                  <a:pt x="0" y="0"/>
                </a:moveTo>
                <a:lnTo>
                  <a:pt x="2848743" y="0"/>
                </a:lnTo>
                <a:lnTo>
                  <a:pt x="2848743" y="1786939"/>
                </a:lnTo>
                <a:lnTo>
                  <a:pt x="0" y="178693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pic>
        <p:nvPicPr>
          <p:cNvPr id="5" name="Picture 5"/>
          <p:cNvPicPr>
            <a:picLocks noChangeAspect="1"/>
          </p:cNvPicPr>
          <p:nvPr/>
        </p:nvPicPr>
        <p:blipFill>
          <a:blip r:embed="rId6"/>
          <a:srcRect/>
          <a:stretch>
            <a:fillRect/>
          </a:stretch>
        </p:blipFill>
        <p:spPr>
          <a:xfrm>
            <a:off x="8144452" y="1592312"/>
            <a:ext cx="1714966" cy="2317522"/>
          </a:xfrm>
          <a:prstGeom prst="rect">
            <a:avLst/>
          </a:prstGeom>
        </p:spPr>
      </p:pic>
      <p:sp>
        <p:nvSpPr>
          <p:cNvPr id="6" name="TextBox 6"/>
          <p:cNvSpPr txBox="1"/>
          <p:nvPr/>
        </p:nvSpPr>
        <p:spPr>
          <a:xfrm>
            <a:off x="320550" y="165100"/>
            <a:ext cx="11742390" cy="86360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Canva Sans Bold"/>
                <a:ea typeface="Canva Sans Bold"/>
                <a:cs typeface="Canva Sans Bold"/>
                <a:sym typeface="Canva Sans Bold"/>
              </a:rPr>
              <a:t>7. List the top 5 products by unit price</a:t>
            </a:r>
          </a:p>
        </p:txBody>
      </p:sp>
      <p:sp>
        <p:nvSpPr>
          <p:cNvPr id="7" name="TextBox 7"/>
          <p:cNvSpPr txBox="1"/>
          <p:nvPr/>
        </p:nvSpPr>
        <p:spPr>
          <a:xfrm>
            <a:off x="626192" y="3048765"/>
            <a:ext cx="2040807" cy="884858"/>
          </a:xfrm>
          <a:prstGeom prst="rect">
            <a:avLst/>
          </a:prstGeom>
        </p:spPr>
        <p:txBody>
          <a:bodyPr wrap="square" lIns="0" tIns="0" rIns="0" bIns="0" rtlCol="0" anchor="t">
            <a:spAutoFit/>
          </a:bodyPr>
          <a:lstStyle/>
          <a:p>
            <a:pPr algn="ctr">
              <a:lnSpc>
                <a:spcPts val="6860"/>
              </a:lnSpc>
            </a:pPr>
            <a:r>
              <a:rPr lang="en-US" sz="4900" dirty="0">
                <a:solidFill>
                  <a:srgbClr val="000000"/>
                </a:solidFill>
                <a:latin typeface="Canva Sans Bold"/>
                <a:ea typeface="Canva Sans Bold"/>
                <a:cs typeface="Canva Sans Bold"/>
                <a:sym typeface="Canva Sans Bold"/>
              </a:rPr>
              <a:t>Query</a:t>
            </a:r>
          </a:p>
        </p:txBody>
      </p:sp>
      <p:sp>
        <p:nvSpPr>
          <p:cNvPr id="8" name="TextBox 8"/>
          <p:cNvSpPr txBox="1"/>
          <p:nvPr/>
        </p:nvSpPr>
        <p:spPr>
          <a:xfrm>
            <a:off x="12819560" y="3048765"/>
            <a:ext cx="2238524" cy="828040"/>
          </a:xfrm>
          <a:prstGeom prst="rect">
            <a:avLst/>
          </a:prstGeom>
        </p:spPr>
        <p:txBody>
          <a:bodyPr lIns="0" tIns="0" rIns="0" bIns="0" rtlCol="0" anchor="t">
            <a:spAutoFit/>
          </a:bodyPr>
          <a:lstStyle/>
          <a:p>
            <a:pPr algn="ctr">
              <a:lnSpc>
                <a:spcPts val="6860"/>
              </a:lnSpc>
            </a:pPr>
            <a:r>
              <a:rPr lang="en-US" sz="4900">
                <a:solidFill>
                  <a:srgbClr val="000000"/>
                </a:solidFill>
                <a:latin typeface="Canva Sans Bold"/>
                <a:ea typeface="Canva Sans Bold"/>
                <a:cs typeface="Canva Sans Bold"/>
                <a:sym typeface="Canva Sans Bold"/>
              </a:rPr>
              <a:t>Results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08286" y="2919770"/>
            <a:ext cx="9149456" cy="3072836"/>
          </a:xfrm>
          <a:custGeom>
            <a:avLst/>
            <a:gdLst/>
            <a:ahLst/>
            <a:cxnLst/>
            <a:rect l="l" t="t" r="r" b="b"/>
            <a:pathLst>
              <a:path w="9149456" h="3072836">
                <a:moveTo>
                  <a:pt x="0" y="0"/>
                </a:moveTo>
                <a:lnTo>
                  <a:pt x="9149456" y="0"/>
                </a:lnTo>
                <a:lnTo>
                  <a:pt x="9149456" y="3072836"/>
                </a:lnTo>
                <a:lnTo>
                  <a:pt x="0" y="3072836"/>
                </a:lnTo>
                <a:lnTo>
                  <a:pt x="0" y="0"/>
                </a:lnTo>
                <a:close/>
              </a:path>
            </a:pathLst>
          </a:custGeom>
          <a:blipFill>
            <a:blip r:embed="rId2"/>
            <a:stretch>
              <a:fillRect/>
            </a:stretch>
          </a:blipFill>
        </p:spPr>
      </p:sp>
      <p:sp>
        <p:nvSpPr>
          <p:cNvPr id="3" name="Freeform 3"/>
          <p:cNvSpPr/>
          <p:nvPr/>
        </p:nvSpPr>
        <p:spPr>
          <a:xfrm>
            <a:off x="308286" y="7604276"/>
            <a:ext cx="17643107" cy="1654024"/>
          </a:xfrm>
          <a:custGeom>
            <a:avLst/>
            <a:gdLst/>
            <a:ahLst/>
            <a:cxnLst/>
            <a:rect l="l" t="t" r="r" b="b"/>
            <a:pathLst>
              <a:path w="17643107" h="1654024">
                <a:moveTo>
                  <a:pt x="0" y="0"/>
                </a:moveTo>
                <a:lnTo>
                  <a:pt x="17643107" y="0"/>
                </a:lnTo>
                <a:lnTo>
                  <a:pt x="17643107" y="1654024"/>
                </a:lnTo>
                <a:lnTo>
                  <a:pt x="0" y="1654024"/>
                </a:lnTo>
                <a:lnTo>
                  <a:pt x="0" y="0"/>
                </a:lnTo>
                <a:close/>
              </a:path>
            </a:pathLst>
          </a:custGeom>
          <a:blipFill>
            <a:blip r:embed="rId3"/>
            <a:stretch>
              <a:fillRect l="-538" t="-3684" r="-5914" b="-3494"/>
            </a:stretch>
          </a:blipFill>
        </p:spPr>
      </p:sp>
      <p:sp>
        <p:nvSpPr>
          <p:cNvPr id="4" name="Freeform 4"/>
          <p:cNvSpPr/>
          <p:nvPr/>
        </p:nvSpPr>
        <p:spPr>
          <a:xfrm>
            <a:off x="12569639" y="2210276"/>
            <a:ext cx="4919870" cy="4114800"/>
          </a:xfrm>
          <a:custGeom>
            <a:avLst/>
            <a:gdLst/>
            <a:ahLst/>
            <a:cxnLst/>
            <a:rect l="l" t="t" r="r" b="b"/>
            <a:pathLst>
              <a:path w="4919870" h="4114800">
                <a:moveTo>
                  <a:pt x="0" y="0"/>
                </a:moveTo>
                <a:lnTo>
                  <a:pt x="4919869" y="0"/>
                </a:lnTo>
                <a:lnTo>
                  <a:pt x="4919869"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4423917" y="6402904"/>
            <a:ext cx="4705922" cy="885272"/>
          </a:xfrm>
          <a:custGeom>
            <a:avLst/>
            <a:gdLst/>
            <a:ahLst/>
            <a:cxnLst/>
            <a:rect l="l" t="t" r="r" b="b"/>
            <a:pathLst>
              <a:path w="4705922" h="885272">
                <a:moveTo>
                  <a:pt x="0" y="0"/>
                </a:moveTo>
                <a:lnTo>
                  <a:pt x="4705922" y="0"/>
                </a:lnTo>
                <a:lnTo>
                  <a:pt x="4705922" y="885273"/>
                </a:lnTo>
                <a:lnTo>
                  <a:pt x="0" y="885273"/>
                </a:lnTo>
                <a:lnTo>
                  <a:pt x="0" y="0"/>
                </a:lnTo>
                <a:close/>
              </a:path>
            </a:pathLst>
          </a:custGeom>
          <a:blipFill>
            <a:blip r:embed="rId6"/>
            <a:stretch>
              <a:fillRect/>
            </a:stretch>
          </a:blipFill>
        </p:spPr>
      </p:sp>
      <p:sp>
        <p:nvSpPr>
          <p:cNvPr id="6" name="TextBox 6"/>
          <p:cNvSpPr txBox="1"/>
          <p:nvPr/>
        </p:nvSpPr>
        <p:spPr>
          <a:xfrm>
            <a:off x="0" y="-85725"/>
            <a:ext cx="18288000" cy="1393824"/>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Canva Sans Bold"/>
                <a:ea typeface="Canva Sans Bold"/>
                <a:cs typeface="Canva Sans Bold"/>
                <a:sym typeface="Canva Sans Bold"/>
              </a:rPr>
              <a:t>8. Find sales transactions with a gross margin percentage greater than 30%.</a:t>
            </a:r>
          </a:p>
        </p:txBody>
      </p:sp>
      <p:sp>
        <p:nvSpPr>
          <p:cNvPr id="7" name="TextBox 7"/>
          <p:cNvSpPr txBox="1"/>
          <p:nvPr/>
        </p:nvSpPr>
        <p:spPr>
          <a:xfrm>
            <a:off x="278074" y="6377004"/>
            <a:ext cx="2846126"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
        <p:nvSpPr>
          <p:cNvPr id="8" name="TextBox 8"/>
          <p:cNvSpPr txBox="1"/>
          <p:nvPr/>
        </p:nvSpPr>
        <p:spPr>
          <a:xfrm>
            <a:off x="308286" y="1556425"/>
            <a:ext cx="2345383"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80943" y="5862747"/>
            <a:ext cx="17847135" cy="4059025"/>
          </a:xfrm>
          <a:custGeom>
            <a:avLst/>
            <a:gdLst/>
            <a:ahLst/>
            <a:cxnLst/>
            <a:rect l="l" t="t" r="r" b="b"/>
            <a:pathLst>
              <a:path w="17847135" h="4059025">
                <a:moveTo>
                  <a:pt x="0" y="0"/>
                </a:moveTo>
                <a:lnTo>
                  <a:pt x="17847135" y="0"/>
                </a:lnTo>
                <a:lnTo>
                  <a:pt x="17847135" y="4059026"/>
                </a:lnTo>
                <a:lnTo>
                  <a:pt x="0" y="4059026"/>
                </a:lnTo>
                <a:lnTo>
                  <a:pt x="0" y="0"/>
                </a:lnTo>
                <a:close/>
              </a:path>
            </a:pathLst>
          </a:custGeom>
          <a:blipFill>
            <a:blip r:embed="rId2"/>
            <a:stretch>
              <a:fillRect b="-1517"/>
            </a:stretch>
          </a:blipFill>
        </p:spPr>
      </p:sp>
      <p:sp>
        <p:nvSpPr>
          <p:cNvPr id="3" name="Freeform 3"/>
          <p:cNvSpPr/>
          <p:nvPr/>
        </p:nvSpPr>
        <p:spPr>
          <a:xfrm>
            <a:off x="2236854" y="1028700"/>
            <a:ext cx="10898766" cy="3440333"/>
          </a:xfrm>
          <a:custGeom>
            <a:avLst/>
            <a:gdLst/>
            <a:ahLst/>
            <a:cxnLst/>
            <a:rect l="l" t="t" r="r" b="b"/>
            <a:pathLst>
              <a:path w="10898766" h="3440333">
                <a:moveTo>
                  <a:pt x="0" y="0"/>
                </a:moveTo>
                <a:lnTo>
                  <a:pt x="10898766" y="0"/>
                </a:lnTo>
                <a:lnTo>
                  <a:pt x="10898766" y="3440333"/>
                </a:lnTo>
                <a:lnTo>
                  <a:pt x="0" y="3440333"/>
                </a:lnTo>
                <a:lnTo>
                  <a:pt x="0" y="0"/>
                </a:lnTo>
                <a:close/>
              </a:path>
            </a:pathLst>
          </a:custGeom>
          <a:blipFill>
            <a:blip r:embed="rId3"/>
            <a:stretch>
              <a:fillRect/>
            </a:stretch>
          </a:blipFill>
        </p:spPr>
      </p:sp>
      <p:sp>
        <p:nvSpPr>
          <p:cNvPr id="4" name="Freeform 4"/>
          <p:cNvSpPr/>
          <p:nvPr/>
        </p:nvSpPr>
        <p:spPr>
          <a:xfrm>
            <a:off x="13521190" y="1302705"/>
            <a:ext cx="4506888" cy="3926626"/>
          </a:xfrm>
          <a:custGeom>
            <a:avLst/>
            <a:gdLst/>
            <a:ahLst/>
            <a:cxnLst/>
            <a:rect l="l" t="t" r="r" b="b"/>
            <a:pathLst>
              <a:path w="4506888" h="3926626">
                <a:moveTo>
                  <a:pt x="0" y="0"/>
                </a:moveTo>
                <a:lnTo>
                  <a:pt x="4506888" y="0"/>
                </a:lnTo>
                <a:lnTo>
                  <a:pt x="4506888" y="3926627"/>
                </a:lnTo>
                <a:lnTo>
                  <a:pt x="0" y="3926627"/>
                </a:lnTo>
                <a:lnTo>
                  <a:pt x="0" y="0"/>
                </a:lnTo>
                <a:close/>
              </a:path>
            </a:pathLst>
          </a:custGeom>
          <a:blipFill>
            <a:blip r:embed="rId4"/>
            <a:stretch>
              <a:fillRect/>
            </a:stretch>
          </a:blipFill>
        </p:spPr>
      </p:sp>
      <p:sp>
        <p:nvSpPr>
          <p:cNvPr id="5" name="Freeform 5"/>
          <p:cNvSpPr/>
          <p:nvPr/>
        </p:nvSpPr>
        <p:spPr>
          <a:xfrm>
            <a:off x="2615658" y="4829291"/>
            <a:ext cx="4150572" cy="926827"/>
          </a:xfrm>
          <a:custGeom>
            <a:avLst/>
            <a:gdLst/>
            <a:ahLst/>
            <a:cxnLst/>
            <a:rect l="l" t="t" r="r" b="b"/>
            <a:pathLst>
              <a:path w="4150572" h="926827">
                <a:moveTo>
                  <a:pt x="0" y="0"/>
                </a:moveTo>
                <a:lnTo>
                  <a:pt x="4150573" y="0"/>
                </a:lnTo>
                <a:lnTo>
                  <a:pt x="4150573" y="926826"/>
                </a:lnTo>
                <a:lnTo>
                  <a:pt x="0" y="926826"/>
                </a:lnTo>
                <a:lnTo>
                  <a:pt x="0" y="0"/>
                </a:lnTo>
                <a:close/>
              </a:path>
            </a:pathLst>
          </a:custGeom>
          <a:blipFill>
            <a:blip r:embed="rId5"/>
            <a:stretch>
              <a:fillRect/>
            </a:stretch>
          </a:blipFill>
        </p:spPr>
      </p:sp>
      <p:sp>
        <p:nvSpPr>
          <p:cNvPr id="6" name="TextBox 6"/>
          <p:cNvSpPr txBox="1"/>
          <p:nvPr/>
        </p:nvSpPr>
        <p:spPr>
          <a:xfrm>
            <a:off x="180943" y="4903049"/>
            <a:ext cx="2055912" cy="771525"/>
          </a:xfrm>
          <a:prstGeom prst="rect">
            <a:avLst/>
          </a:prstGeom>
        </p:spPr>
        <p:txBody>
          <a:bodyPr lIns="0" tIns="0" rIns="0" bIns="0" rtlCol="0" anchor="t">
            <a:spAutoFit/>
          </a:bodyPr>
          <a:lstStyle/>
          <a:p>
            <a:pPr algn="ctr">
              <a:lnSpc>
                <a:spcPts val="6300"/>
              </a:lnSpc>
            </a:pPr>
            <a:r>
              <a:rPr lang="en-US" sz="4500">
                <a:solidFill>
                  <a:srgbClr val="000000"/>
                </a:solidFill>
                <a:latin typeface="Canva Sans Bold"/>
                <a:ea typeface="Canva Sans Bold"/>
                <a:cs typeface="Canva Sans Bold"/>
                <a:sym typeface="Canva Sans Bold"/>
              </a:rPr>
              <a:t>Results</a:t>
            </a:r>
          </a:p>
        </p:txBody>
      </p:sp>
      <p:sp>
        <p:nvSpPr>
          <p:cNvPr id="7" name="TextBox 7"/>
          <p:cNvSpPr txBox="1"/>
          <p:nvPr/>
        </p:nvSpPr>
        <p:spPr>
          <a:xfrm>
            <a:off x="181198" y="-85725"/>
            <a:ext cx="15857041" cy="755015"/>
          </a:xfrm>
          <a:prstGeom prst="rect">
            <a:avLst/>
          </a:prstGeom>
        </p:spPr>
        <p:txBody>
          <a:bodyPr lIns="0" tIns="0" rIns="0" bIns="0" rtlCol="0" anchor="t">
            <a:spAutoFit/>
          </a:bodyPr>
          <a:lstStyle/>
          <a:p>
            <a:pPr algn="ctr">
              <a:lnSpc>
                <a:spcPts val="6160"/>
              </a:lnSpc>
              <a:spcBef>
                <a:spcPct val="0"/>
              </a:spcBef>
            </a:pPr>
            <a:r>
              <a:rPr lang="en-US" sz="4400">
                <a:solidFill>
                  <a:srgbClr val="000000"/>
                </a:solidFill>
                <a:latin typeface="Canva Sans Bold"/>
                <a:ea typeface="Canva Sans Bold"/>
                <a:cs typeface="Canva Sans Bold"/>
                <a:sym typeface="Canva Sans Bold"/>
              </a:rPr>
              <a:t>9.  Retrieve sales transactions that occurred on weekends.</a:t>
            </a:r>
          </a:p>
        </p:txBody>
      </p:sp>
      <p:sp>
        <p:nvSpPr>
          <p:cNvPr id="8" name="TextBox 8"/>
          <p:cNvSpPr txBox="1"/>
          <p:nvPr/>
        </p:nvSpPr>
        <p:spPr>
          <a:xfrm>
            <a:off x="99342" y="1276484"/>
            <a:ext cx="1958057" cy="884858"/>
          </a:xfrm>
          <a:prstGeom prst="rect">
            <a:avLst/>
          </a:prstGeom>
        </p:spPr>
        <p:txBody>
          <a:bodyPr wrap="square" lIns="0" tIns="0" rIns="0" bIns="0" rtlCol="0" anchor="t">
            <a:spAutoFit/>
          </a:bodyPr>
          <a:lstStyle/>
          <a:p>
            <a:pPr algn="ctr">
              <a:lnSpc>
                <a:spcPts val="6860"/>
              </a:lnSpc>
            </a:pPr>
            <a:r>
              <a:rPr lang="en-US" sz="4900" dirty="0">
                <a:solidFill>
                  <a:srgbClr val="000000"/>
                </a:solidFill>
                <a:latin typeface="Canva Sans Bold"/>
                <a:ea typeface="Canva Sans Bold"/>
                <a:cs typeface="Canva Sans Bold"/>
                <a:sym typeface="Canva Sans Bold"/>
              </a:rPr>
              <a:t>Query</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156642" y="1843182"/>
            <a:ext cx="10886654" cy="4422045"/>
          </a:xfrm>
          <a:custGeom>
            <a:avLst/>
            <a:gdLst/>
            <a:ahLst/>
            <a:cxnLst/>
            <a:rect l="l" t="t" r="r" b="b"/>
            <a:pathLst>
              <a:path w="10886654" h="4422045">
                <a:moveTo>
                  <a:pt x="0" y="0"/>
                </a:moveTo>
                <a:lnTo>
                  <a:pt x="10886654" y="0"/>
                </a:lnTo>
                <a:lnTo>
                  <a:pt x="10886654" y="4422046"/>
                </a:lnTo>
                <a:lnTo>
                  <a:pt x="0" y="4422046"/>
                </a:lnTo>
                <a:lnTo>
                  <a:pt x="0" y="0"/>
                </a:lnTo>
                <a:close/>
              </a:path>
            </a:pathLst>
          </a:custGeom>
          <a:blipFill>
            <a:blip r:embed="rId2"/>
            <a:stretch>
              <a:fillRect/>
            </a:stretch>
          </a:blipFill>
        </p:spPr>
      </p:sp>
      <p:sp>
        <p:nvSpPr>
          <p:cNvPr id="3" name="Freeform 3"/>
          <p:cNvSpPr/>
          <p:nvPr/>
        </p:nvSpPr>
        <p:spPr>
          <a:xfrm>
            <a:off x="7156642" y="6683787"/>
            <a:ext cx="10755060" cy="2773490"/>
          </a:xfrm>
          <a:custGeom>
            <a:avLst/>
            <a:gdLst/>
            <a:ahLst/>
            <a:cxnLst/>
            <a:rect l="l" t="t" r="r" b="b"/>
            <a:pathLst>
              <a:path w="10755060" h="2773490">
                <a:moveTo>
                  <a:pt x="0" y="0"/>
                </a:moveTo>
                <a:lnTo>
                  <a:pt x="10755060" y="0"/>
                </a:lnTo>
                <a:lnTo>
                  <a:pt x="10755060" y="2773491"/>
                </a:lnTo>
                <a:lnTo>
                  <a:pt x="0" y="2773491"/>
                </a:lnTo>
                <a:lnTo>
                  <a:pt x="0" y="0"/>
                </a:lnTo>
                <a:close/>
              </a:path>
            </a:pathLst>
          </a:custGeom>
          <a:blipFill>
            <a:blip r:embed="rId3"/>
            <a:stretch>
              <a:fillRect t="-7907" r="-562" b="-7907"/>
            </a:stretch>
          </a:blipFill>
        </p:spPr>
      </p:sp>
      <p:pic>
        <p:nvPicPr>
          <p:cNvPr id="4" name="Picture 4"/>
          <p:cNvPicPr>
            <a:picLocks noChangeAspect="1"/>
          </p:cNvPicPr>
          <p:nvPr/>
        </p:nvPicPr>
        <p:blipFill>
          <a:blip r:embed="rId4"/>
          <a:srcRect/>
          <a:stretch>
            <a:fillRect/>
          </a:stretch>
        </p:blipFill>
        <p:spPr>
          <a:xfrm>
            <a:off x="444626" y="3538833"/>
            <a:ext cx="4582176" cy="2726395"/>
          </a:xfrm>
          <a:prstGeom prst="rect">
            <a:avLst/>
          </a:prstGeom>
        </p:spPr>
      </p:pic>
      <p:sp>
        <p:nvSpPr>
          <p:cNvPr id="5" name="TextBox 5"/>
          <p:cNvSpPr txBox="1"/>
          <p:nvPr/>
        </p:nvSpPr>
        <p:spPr>
          <a:xfrm>
            <a:off x="444626" y="332741"/>
            <a:ext cx="15889188" cy="695959"/>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ea typeface="Canva Sans Bold"/>
                <a:cs typeface="Canva Sans Bold"/>
                <a:sym typeface="Canva Sans Bold"/>
              </a:rPr>
              <a:t>10.  Calculate the total sales and gross income for each month.</a:t>
            </a:r>
          </a:p>
        </p:txBody>
      </p:sp>
      <p:sp>
        <p:nvSpPr>
          <p:cNvPr id="6" name="TextBox 6"/>
          <p:cNvSpPr txBox="1"/>
          <p:nvPr/>
        </p:nvSpPr>
        <p:spPr>
          <a:xfrm>
            <a:off x="4570897" y="1757457"/>
            <a:ext cx="1744861" cy="778510"/>
          </a:xfrm>
          <a:prstGeom prst="rect">
            <a:avLst/>
          </a:prstGeom>
        </p:spPr>
        <p:txBody>
          <a:bodyPr lIns="0" tIns="0" rIns="0" bIns="0" rtlCol="0" anchor="t">
            <a:spAutoFit/>
          </a:bodyPr>
          <a:lstStyle/>
          <a:p>
            <a:pPr algn="ctr">
              <a:lnSpc>
                <a:spcPts val="6440"/>
              </a:lnSpc>
            </a:pPr>
            <a:r>
              <a:rPr lang="en-US" sz="4600">
                <a:solidFill>
                  <a:srgbClr val="000000"/>
                </a:solidFill>
                <a:latin typeface="Canva Sans Bold"/>
                <a:ea typeface="Canva Sans Bold"/>
                <a:cs typeface="Canva Sans Bold"/>
                <a:sym typeface="Canva Sans Bold"/>
              </a:rPr>
              <a:t>Query</a:t>
            </a:r>
          </a:p>
        </p:txBody>
      </p:sp>
      <p:sp>
        <p:nvSpPr>
          <p:cNvPr id="7" name="TextBox 7"/>
          <p:cNvSpPr txBox="1"/>
          <p:nvPr/>
        </p:nvSpPr>
        <p:spPr>
          <a:xfrm>
            <a:off x="3810000" y="6588537"/>
            <a:ext cx="2821125"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65227" y="3434566"/>
            <a:ext cx="9280506" cy="4209714"/>
          </a:xfrm>
          <a:custGeom>
            <a:avLst/>
            <a:gdLst/>
            <a:ahLst/>
            <a:cxnLst/>
            <a:rect l="l" t="t" r="r" b="b"/>
            <a:pathLst>
              <a:path w="9280506" h="4209714">
                <a:moveTo>
                  <a:pt x="0" y="0"/>
                </a:moveTo>
                <a:lnTo>
                  <a:pt x="9280506" y="0"/>
                </a:lnTo>
                <a:lnTo>
                  <a:pt x="9280506" y="4209713"/>
                </a:lnTo>
                <a:lnTo>
                  <a:pt x="0" y="4209713"/>
                </a:lnTo>
                <a:lnTo>
                  <a:pt x="0" y="0"/>
                </a:lnTo>
                <a:close/>
              </a:path>
            </a:pathLst>
          </a:custGeom>
          <a:blipFill>
            <a:blip r:embed="rId2"/>
            <a:stretch>
              <a:fillRect/>
            </a:stretch>
          </a:blipFill>
        </p:spPr>
      </p:sp>
      <p:sp>
        <p:nvSpPr>
          <p:cNvPr id="3" name="Freeform 3"/>
          <p:cNvSpPr/>
          <p:nvPr/>
        </p:nvSpPr>
        <p:spPr>
          <a:xfrm>
            <a:off x="11190065" y="6656329"/>
            <a:ext cx="6270324" cy="2601971"/>
          </a:xfrm>
          <a:custGeom>
            <a:avLst/>
            <a:gdLst/>
            <a:ahLst/>
            <a:cxnLst/>
            <a:rect l="l" t="t" r="r" b="b"/>
            <a:pathLst>
              <a:path w="6270324" h="2601971">
                <a:moveTo>
                  <a:pt x="0" y="0"/>
                </a:moveTo>
                <a:lnTo>
                  <a:pt x="6270324" y="0"/>
                </a:lnTo>
                <a:lnTo>
                  <a:pt x="6270324" y="2601971"/>
                </a:lnTo>
                <a:lnTo>
                  <a:pt x="0" y="2601971"/>
                </a:lnTo>
                <a:lnTo>
                  <a:pt x="0" y="0"/>
                </a:lnTo>
                <a:close/>
              </a:path>
            </a:pathLst>
          </a:custGeom>
          <a:blipFill>
            <a:blip r:embed="rId3"/>
            <a:stretch>
              <a:fillRect/>
            </a:stretch>
          </a:blipFill>
        </p:spPr>
      </p:sp>
      <p:sp>
        <p:nvSpPr>
          <p:cNvPr id="4" name="Freeform 4"/>
          <p:cNvSpPr/>
          <p:nvPr/>
        </p:nvSpPr>
        <p:spPr>
          <a:xfrm>
            <a:off x="13625208" y="1701280"/>
            <a:ext cx="2860518" cy="3165563"/>
          </a:xfrm>
          <a:custGeom>
            <a:avLst/>
            <a:gdLst/>
            <a:ahLst/>
            <a:cxnLst/>
            <a:rect l="l" t="t" r="r" b="b"/>
            <a:pathLst>
              <a:path w="2860518" h="3165563">
                <a:moveTo>
                  <a:pt x="0" y="0"/>
                </a:moveTo>
                <a:lnTo>
                  <a:pt x="2860519" y="0"/>
                </a:lnTo>
                <a:lnTo>
                  <a:pt x="2860519" y="3165563"/>
                </a:lnTo>
                <a:lnTo>
                  <a:pt x="0" y="31655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0" y="290196"/>
            <a:ext cx="17934994" cy="738504"/>
          </a:xfrm>
          <a:prstGeom prst="rect">
            <a:avLst/>
          </a:prstGeom>
        </p:spPr>
        <p:txBody>
          <a:bodyPr lIns="0" tIns="0" rIns="0" bIns="0" rtlCol="0" anchor="t">
            <a:spAutoFit/>
          </a:bodyPr>
          <a:lstStyle/>
          <a:p>
            <a:pPr algn="ctr">
              <a:lnSpc>
                <a:spcPts val="6020"/>
              </a:lnSpc>
              <a:spcBef>
                <a:spcPct val="0"/>
              </a:spcBef>
            </a:pPr>
            <a:r>
              <a:rPr lang="en-US" sz="4300">
                <a:solidFill>
                  <a:srgbClr val="000000"/>
                </a:solidFill>
                <a:latin typeface="Canva Sans Bold"/>
                <a:ea typeface="Canva Sans Bold"/>
                <a:cs typeface="Canva Sans Bold"/>
                <a:sym typeface="Canva Sans Bold"/>
              </a:rPr>
              <a:t>11.  Find the number of sales transactions that occurred after 6 PM.</a:t>
            </a:r>
          </a:p>
        </p:txBody>
      </p:sp>
      <p:sp>
        <p:nvSpPr>
          <p:cNvPr id="6" name="TextBox 6"/>
          <p:cNvSpPr txBox="1"/>
          <p:nvPr/>
        </p:nvSpPr>
        <p:spPr>
          <a:xfrm>
            <a:off x="365227" y="1882687"/>
            <a:ext cx="2377973"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
        <p:nvSpPr>
          <p:cNvPr id="7" name="TextBox 7"/>
          <p:cNvSpPr txBox="1"/>
          <p:nvPr/>
        </p:nvSpPr>
        <p:spPr>
          <a:xfrm>
            <a:off x="12437411" y="5444173"/>
            <a:ext cx="2954989"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379" y="0"/>
            <a:ext cx="1818967" cy="2068047"/>
          </a:xfrm>
          <a:custGeom>
            <a:avLst/>
            <a:gdLst/>
            <a:ahLst/>
            <a:cxnLst/>
            <a:rect l="l" t="t" r="r" b="b"/>
            <a:pathLst>
              <a:path w="1818967" h="2068047">
                <a:moveTo>
                  <a:pt x="0" y="0"/>
                </a:moveTo>
                <a:lnTo>
                  <a:pt x="1818967" y="0"/>
                </a:lnTo>
                <a:lnTo>
                  <a:pt x="1818967" y="2068047"/>
                </a:lnTo>
                <a:lnTo>
                  <a:pt x="0" y="2068047"/>
                </a:lnTo>
                <a:lnTo>
                  <a:pt x="0" y="0"/>
                </a:lnTo>
                <a:close/>
              </a:path>
            </a:pathLst>
          </a:custGeom>
          <a:blipFill>
            <a:blip r:embed="rId2"/>
            <a:stretch>
              <a:fillRect l="-6846" r="-6846"/>
            </a:stretch>
          </a:blipFill>
        </p:spPr>
      </p:sp>
      <p:sp>
        <p:nvSpPr>
          <p:cNvPr id="3" name="Freeform 3"/>
          <p:cNvSpPr/>
          <p:nvPr/>
        </p:nvSpPr>
        <p:spPr>
          <a:xfrm>
            <a:off x="15621884" y="92150"/>
            <a:ext cx="2663517" cy="2431065"/>
          </a:xfrm>
          <a:custGeom>
            <a:avLst/>
            <a:gdLst/>
            <a:ahLst/>
            <a:cxnLst/>
            <a:rect l="l" t="t" r="r" b="b"/>
            <a:pathLst>
              <a:path w="2663517" h="2431065">
                <a:moveTo>
                  <a:pt x="0" y="0"/>
                </a:moveTo>
                <a:lnTo>
                  <a:pt x="2663517" y="0"/>
                </a:lnTo>
                <a:lnTo>
                  <a:pt x="2663517" y="2431064"/>
                </a:lnTo>
                <a:lnTo>
                  <a:pt x="0" y="24310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4803208" y="816509"/>
            <a:ext cx="7846814" cy="887095"/>
          </a:xfrm>
          <a:prstGeom prst="rect">
            <a:avLst/>
          </a:prstGeom>
        </p:spPr>
        <p:txBody>
          <a:bodyPr lIns="0" tIns="0" rIns="0" bIns="0" rtlCol="0" anchor="t">
            <a:spAutoFit/>
          </a:bodyPr>
          <a:lstStyle/>
          <a:p>
            <a:pPr algn="ctr">
              <a:lnSpc>
                <a:spcPts val="7279"/>
              </a:lnSpc>
              <a:spcBef>
                <a:spcPct val="0"/>
              </a:spcBef>
            </a:pPr>
            <a:r>
              <a:rPr lang="en-US" sz="5199" dirty="0" smtClean="0">
                <a:solidFill>
                  <a:srgbClr val="000000"/>
                </a:solidFill>
                <a:latin typeface="Canva Sans Bold"/>
                <a:ea typeface="Canva Sans Bold"/>
                <a:cs typeface="Canva Sans Bold"/>
                <a:sym typeface="Canva Sans Bold"/>
              </a:rPr>
              <a:t>Introduction</a:t>
            </a:r>
            <a:endParaRPr lang="en-US" sz="5199" dirty="0">
              <a:solidFill>
                <a:srgbClr val="000000"/>
              </a:solidFill>
              <a:latin typeface="Canva Sans Bold"/>
              <a:ea typeface="Canva Sans Bold"/>
              <a:cs typeface="Canva Sans Bold"/>
              <a:sym typeface="Canva Sans Bold"/>
            </a:endParaRPr>
          </a:p>
        </p:txBody>
      </p:sp>
      <p:sp>
        <p:nvSpPr>
          <p:cNvPr id="5" name="TextBox 5"/>
          <p:cNvSpPr txBox="1"/>
          <p:nvPr/>
        </p:nvSpPr>
        <p:spPr>
          <a:xfrm>
            <a:off x="0" y="3141803"/>
            <a:ext cx="18282802" cy="5005085"/>
          </a:xfrm>
          <a:prstGeom prst="rect">
            <a:avLst/>
          </a:prstGeom>
        </p:spPr>
        <p:txBody>
          <a:bodyPr lIns="0" tIns="0" rIns="0" bIns="0" rtlCol="0" anchor="t">
            <a:spAutoFit/>
          </a:bodyPr>
          <a:lstStyle/>
          <a:p>
            <a:pPr algn="ctr">
              <a:lnSpc>
                <a:spcPts val="6745"/>
              </a:lnSpc>
            </a:pPr>
            <a:r>
              <a:rPr lang="en-US" sz="3588" dirty="0">
                <a:solidFill>
                  <a:srgbClr val="000000"/>
                </a:solidFill>
                <a:latin typeface="Canva Sans Bold"/>
                <a:ea typeface="Canva Sans Bold"/>
                <a:cs typeface="Canva Sans Bold"/>
                <a:sym typeface="Canva Sans Bold"/>
              </a:rPr>
              <a:t>Walmart, a global retail giant, is known for its wide range of products and focus on affordability. In this project, we're diving into Walmart's sales data to uncover key insights. We'll be analyzing sales by branch, product lines, and payment methods. We'll also explore gross income, customer behavior, and transaction patterns across different cities and timeframes. Our goal is to understand sales performance better and identify opportunities for growth.</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562758" y="2249609"/>
            <a:ext cx="10492900" cy="7733035"/>
          </a:xfrm>
          <a:custGeom>
            <a:avLst/>
            <a:gdLst/>
            <a:ahLst/>
            <a:cxnLst/>
            <a:rect l="l" t="t" r="r" b="b"/>
            <a:pathLst>
              <a:path w="10492900" h="7733035">
                <a:moveTo>
                  <a:pt x="0" y="0"/>
                </a:moveTo>
                <a:lnTo>
                  <a:pt x="10492900" y="0"/>
                </a:lnTo>
                <a:lnTo>
                  <a:pt x="10492900" y="7733035"/>
                </a:lnTo>
                <a:lnTo>
                  <a:pt x="0" y="7733035"/>
                </a:lnTo>
                <a:lnTo>
                  <a:pt x="0" y="0"/>
                </a:lnTo>
                <a:close/>
              </a:path>
            </a:pathLst>
          </a:custGeom>
          <a:blipFill>
            <a:blip r:embed="rId2"/>
            <a:stretch>
              <a:fillRect t="-112" b="-112"/>
            </a:stretch>
          </a:blipFill>
        </p:spPr>
      </p:sp>
      <p:sp>
        <p:nvSpPr>
          <p:cNvPr id="3" name="Freeform 3"/>
          <p:cNvSpPr/>
          <p:nvPr/>
        </p:nvSpPr>
        <p:spPr>
          <a:xfrm>
            <a:off x="14580429" y="2586908"/>
            <a:ext cx="3458275" cy="5373026"/>
          </a:xfrm>
          <a:custGeom>
            <a:avLst/>
            <a:gdLst/>
            <a:ahLst/>
            <a:cxnLst/>
            <a:rect l="l" t="t" r="r" b="b"/>
            <a:pathLst>
              <a:path w="3458275" h="5373026">
                <a:moveTo>
                  <a:pt x="0" y="0"/>
                </a:moveTo>
                <a:lnTo>
                  <a:pt x="3458275" y="0"/>
                </a:lnTo>
                <a:lnTo>
                  <a:pt x="3458275" y="5373026"/>
                </a:lnTo>
                <a:lnTo>
                  <a:pt x="0" y="537302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0" y="200025"/>
            <a:ext cx="18288000" cy="1571625"/>
          </a:xfrm>
          <a:prstGeom prst="rect">
            <a:avLst/>
          </a:prstGeom>
        </p:spPr>
        <p:txBody>
          <a:bodyPr lIns="0" tIns="0" rIns="0" bIns="0" rtlCol="0" anchor="t">
            <a:spAutoFit/>
          </a:bodyPr>
          <a:lstStyle/>
          <a:p>
            <a:pPr algn="ctr">
              <a:lnSpc>
                <a:spcPts val="6300"/>
              </a:lnSpc>
              <a:spcBef>
                <a:spcPct val="0"/>
              </a:spcBef>
            </a:pPr>
            <a:r>
              <a:rPr lang="en-US" sz="4500">
                <a:solidFill>
                  <a:srgbClr val="000000"/>
                </a:solidFill>
                <a:latin typeface="Canva Sans Bold"/>
                <a:ea typeface="Canva Sans Bold"/>
                <a:cs typeface="Canva Sans Bold"/>
                <a:sym typeface="Canva Sans Bold"/>
              </a:rPr>
              <a:t>12.  List the sales transactions that have a higher total than the average total of all transactions.</a:t>
            </a:r>
          </a:p>
        </p:txBody>
      </p:sp>
      <p:sp>
        <p:nvSpPr>
          <p:cNvPr id="5" name="TextBox 5"/>
          <p:cNvSpPr txBox="1"/>
          <p:nvPr/>
        </p:nvSpPr>
        <p:spPr>
          <a:xfrm>
            <a:off x="488016" y="2491658"/>
            <a:ext cx="2255184"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6213" y="3550209"/>
            <a:ext cx="17815574" cy="5378303"/>
          </a:xfrm>
          <a:custGeom>
            <a:avLst/>
            <a:gdLst/>
            <a:ahLst/>
            <a:cxnLst/>
            <a:rect l="l" t="t" r="r" b="b"/>
            <a:pathLst>
              <a:path w="17815574" h="5378303">
                <a:moveTo>
                  <a:pt x="0" y="0"/>
                </a:moveTo>
                <a:lnTo>
                  <a:pt x="17815574" y="0"/>
                </a:lnTo>
                <a:lnTo>
                  <a:pt x="17815574" y="5378303"/>
                </a:lnTo>
                <a:lnTo>
                  <a:pt x="0" y="5378303"/>
                </a:lnTo>
                <a:lnTo>
                  <a:pt x="0" y="0"/>
                </a:lnTo>
                <a:close/>
              </a:path>
            </a:pathLst>
          </a:custGeom>
          <a:blipFill>
            <a:blip r:embed="rId2"/>
            <a:stretch>
              <a:fillRect b="-1810"/>
            </a:stretch>
          </a:blipFill>
        </p:spPr>
      </p:sp>
      <p:sp>
        <p:nvSpPr>
          <p:cNvPr id="3" name="Freeform 3"/>
          <p:cNvSpPr/>
          <p:nvPr/>
        </p:nvSpPr>
        <p:spPr>
          <a:xfrm>
            <a:off x="723183" y="243485"/>
            <a:ext cx="2479528" cy="2648039"/>
          </a:xfrm>
          <a:custGeom>
            <a:avLst/>
            <a:gdLst/>
            <a:ahLst/>
            <a:cxnLst/>
            <a:rect l="l" t="t" r="r" b="b"/>
            <a:pathLst>
              <a:path w="2479528" h="2648039">
                <a:moveTo>
                  <a:pt x="0" y="0"/>
                </a:moveTo>
                <a:lnTo>
                  <a:pt x="2479528" y="0"/>
                </a:lnTo>
                <a:lnTo>
                  <a:pt x="2479528" y="2648039"/>
                </a:lnTo>
                <a:lnTo>
                  <a:pt x="0" y="264803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1298937" y="1758341"/>
            <a:ext cx="4114800" cy="987552"/>
          </a:xfrm>
          <a:custGeom>
            <a:avLst/>
            <a:gdLst/>
            <a:ahLst/>
            <a:cxnLst/>
            <a:rect l="l" t="t" r="r" b="b"/>
            <a:pathLst>
              <a:path w="4114800" h="987552">
                <a:moveTo>
                  <a:pt x="0" y="0"/>
                </a:moveTo>
                <a:lnTo>
                  <a:pt x="4114800" y="0"/>
                </a:lnTo>
                <a:lnTo>
                  <a:pt x="4114800" y="987552"/>
                </a:lnTo>
                <a:lnTo>
                  <a:pt x="0" y="987552"/>
                </a:lnTo>
                <a:lnTo>
                  <a:pt x="0" y="0"/>
                </a:lnTo>
                <a:close/>
              </a:path>
            </a:pathLst>
          </a:custGeom>
          <a:blipFill>
            <a:blip r:embed="rId5"/>
            <a:stretch>
              <a:fillRect/>
            </a:stretch>
          </a:blipFill>
        </p:spPr>
      </p:sp>
      <p:sp>
        <p:nvSpPr>
          <p:cNvPr id="5" name="TextBox 5"/>
          <p:cNvSpPr txBox="1"/>
          <p:nvPr/>
        </p:nvSpPr>
        <p:spPr>
          <a:xfrm>
            <a:off x="7073570" y="1760944"/>
            <a:ext cx="2603830"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3831659" y="1716497"/>
            <a:ext cx="1812826" cy="6231588"/>
          </a:xfrm>
          <a:custGeom>
            <a:avLst/>
            <a:gdLst/>
            <a:ahLst/>
            <a:cxnLst/>
            <a:rect l="l" t="t" r="r" b="b"/>
            <a:pathLst>
              <a:path w="1812826" h="6231588">
                <a:moveTo>
                  <a:pt x="0" y="0"/>
                </a:moveTo>
                <a:lnTo>
                  <a:pt x="1812826" y="0"/>
                </a:lnTo>
                <a:lnTo>
                  <a:pt x="1812826" y="6231589"/>
                </a:lnTo>
                <a:lnTo>
                  <a:pt x="0" y="6231589"/>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5644485" y="1716497"/>
            <a:ext cx="2410453" cy="4820906"/>
          </a:xfrm>
          <a:custGeom>
            <a:avLst/>
            <a:gdLst/>
            <a:ahLst/>
            <a:cxnLst/>
            <a:rect l="l" t="t" r="r" b="b"/>
            <a:pathLst>
              <a:path w="2410453" h="4820906">
                <a:moveTo>
                  <a:pt x="0" y="0"/>
                </a:moveTo>
                <a:lnTo>
                  <a:pt x="2410453" y="0"/>
                </a:lnTo>
                <a:lnTo>
                  <a:pt x="2410453" y="4820907"/>
                </a:lnTo>
                <a:lnTo>
                  <a:pt x="0" y="482090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376920" y="176810"/>
            <a:ext cx="15931753" cy="613409"/>
          </a:xfrm>
          <a:prstGeom prst="rect">
            <a:avLst/>
          </a:prstGeom>
        </p:spPr>
        <p:txBody>
          <a:bodyPr lIns="0" tIns="0" rIns="0" bIns="0" rtlCol="0" anchor="t">
            <a:spAutoFit/>
          </a:bodyPr>
          <a:lstStyle/>
          <a:p>
            <a:pPr algn="ctr">
              <a:lnSpc>
                <a:spcPts val="5040"/>
              </a:lnSpc>
              <a:spcBef>
                <a:spcPct val="0"/>
              </a:spcBef>
            </a:pPr>
            <a:r>
              <a:rPr lang="en-US" sz="3600" dirty="0">
                <a:solidFill>
                  <a:srgbClr val="000000"/>
                </a:solidFill>
                <a:latin typeface="Canva Sans Bold"/>
                <a:ea typeface="Canva Sans Bold"/>
                <a:cs typeface="Canva Sans Bold"/>
                <a:sym typeface="Canva Sans Bold"/>
              </a:rPr>
              <a:t>13.  Find customers who made more than 5 purchases in a single month.</a:t>
            </a:r>
          </a:p>
        </p:txBody>
      </p:sp>
      <p:pic>
        <p:nvPicPr>
          <p:cNvPr id="6" name="Picture 5"/>
          <p:cNvPicPr>
            <a:picLocks noChangeAspect="1"/>
          </p:cNvPicPr>
          <p:nvPr/>
        </p:nvPicPr>
        <p:blipFill>
          <a:blip r:embed="rId7"/>
          <a:stretch>
            <a:fillRect/>
          </a:stretch>
        </p:blipFill>
        <p:spPr>
          <a:xfrm>
            <a:off x="3200400" y="1716497"/>
            <a:ext cx="7391400" cy="8322036"/>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13229" y="2817738"/>
            <a:ext cx="12684466" cy="6440562"/>
          </a:xfrm>
          <a:custGeom>
            <a:avLst/>
            <a:gdLst/>
            <a:ahLst/>
            <a:cxnLst/>
            <a:rect l="l" t="t" r="r" b="b"/>
            <a:pathLst>
              <a:path w="12684466" h="6440562">
                <a:moveTo>
                  <a:pt x="0" y="0"/>
                </a:moveTo>
                <a:lnTo>
                  <a:pt x="12684465" y="0"/>
                </a:lnTo>
                <a:lnTo>
                  <a:pt x="12684465" y="6440562"/>
                </a:lnTo>
                <a:lnTo>
                  <a:pt x="0" y="6440562"/>
                </a:lnTo>
                <a:lnTo>
                  <a:pt x="0" y="0"/>
                </a:lnTo>
                <a:close/>
              </a:path>
            </a:pathLst>
          </a:custGeom>
          <a:blipFill>
            <a:blip r:embed="rId2"/>
            <a:stretch>
              <a:fillRect/>
            </a:stretch>
          </a:blipFill>
        </p:spPr>
      </p:sp>
      <p:sp>
        <p:nvSpPr>
          <p:cNvPr id="3" name="Freeform 3"/>
          <p:cNvSpPr/>
          <p:nvPr/>
        </p:nvSpPr>
        <p:spPr>
          <a:xfrm>
            <a:off x="15355270" y="0"/>
            <a:ext cx="2932730" cy="4114800"/>
          </a:xfrm>
          <a:custGeom>
            <a:avLst/>
            <a:gdLst/>
            <a:ahLst/>
            <a:cxnLst/>
            <a:rect l="l" t="t" r="r" b="b"/>
            <a:pathLst>
              <a:path w="2932730" h="4114800">
                <a:moveTo>
                  <a:pt x="0" y="0"/>
                </a:moveTo>
                <a:lnTo>
                  <a:pt x="2932730" y="0"/>
                </a:lnTo>
                <a:lnTo>
                  <a:pt x="293273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0" y="0"/>
            <a:ext cx="2479528" cy="2648039"/>
          </a:xfrm>
          <a:custGeom>
            <a:avLst/>
            <a:gdLst/>
            <a:ahLst/>
            <a:cxnLst/>
            <a:rect l="l" t="t" r="r" b="b"/>
            <a:pathLst>
              <a:path w="2479528" h="2648039">
                <a:moveTo>
                  <a:pt x="0" y="0"/>
                </a:moveTo>
                <a:lnTo>
                  <a:pt x="2479528" y="0"/>
                </a:lnTo>
                <a:lnTo>
                  <a:pt x="2479528" y="2648039"/>
                </a:lnTo>
                <a:lnTo>
                  <a:pt x="0" y="264803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6210079" y="1152232"/>
            <a:ext cx="2857721"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83340" y="4824140"/>
            <a:ext cx="16337879" cy="4982001"/>
          </a:xfrm>
          <a:custGeom>
            <a:avLst/>
            <a:gdLst/>
            <a:ahLst/>
            <a:cxnLst/>
            <a:rect l="l" t="t" r="r" b="b"/>
            <a:pathLst>
              <a:path w="16337879" h="4982001">
                <a:moveTo>
                  <a:pt x="0" y="0"/>
                </a:moveTo>
                <a:lnTo>
                  <a:pt x="16337879" y="0"/>
                </a:lnTo>
                <a:lnTo>
                  <a:pt x="16337879" y="4982001"/>
                </a:lnTo>
                <a:lnTo>
                  <a:pt x="0" y="4982001"/>
                </a:lnTo>
                <a:lnTo>
                  <a:pt x="0" y="0"/>
                </a:lnTo>
                <a:close/>
              </a:path>
            </a:pathLst>
          </a:custGeom>
          <a:blipFill>
            <a:blip r:embed="rId2"/>
            <a:stretch>
              <a:fillRect l="-2291" r="-5213"/>
            </a:stretch>
          </a:blipFill>
        </p:spPr>
      </p:sp>
      <p:sp>
        <p:nvSpPr>
          <p:cNvPr id="3" name="Freeform 3"/>
          <p:cNvSpPr/>
          <p:nvPr/>
        </p:nvSpPr>
        <p:spPr>
          <a:xfrm>
            <a:off x="10669430" y="1604118"/>
            <a:ext cx="3156999" cy="2900493"/>
          </a:xfrm>
          <a:custGeom>
            <a:avLst/>
            <a:gdLst/>
            <a:ahLst/>
            <a:cxnLst/>
            <a:rect l="l" t="t" r="r" b="b"/>
            <a:pathLst>
              <a:path w="3156999" h="2900493">
                <a:moveTo>
                  <a:pt x="0" y="0"/>
                </a:moveTo>
                <a:lnTo>
                  <a:pt x="3156999" y="0"/>
                </a:lnTo>
                <a:lnTo>
                  <a:pt x="3156999" y="2900494"/>
                </a:lnTo>
                <a:lnTo>
                  <a:pt x="0" y="2900494"/>
                </a:lnTo>
                <a:lnTo>
                  <a:pt x="0" y="0"/>
                </a:lnTo>
                <a:close/>
              </a:path>
            </a:pathLst>
          </a:custGeom>
          <a:blipFill>
            <a:blip r:embed="rId3"/>
            <a:stretch>
              <a:fillRect/>
            </a:stretch>
          </a:blipFill>
        </p:spPr>
      </p:sp>
      <p:sp>
        <p:nvSpPr>
          <p:cNvPr id="4" name="Freeform 4"/>
          <p:cNvSpPr/>
          <p:nvPr/>
        </p:nvSpPr>
        <p:spPr>
          <a:xfrm>
            <a:off x="14503650" y="2029321"/>
            <a:ext cx="2755650" cy="2475290"/>
          </a:xfrm>
          <a:custGeom>
            <a:avLst/>
            <a:gdLst/>
            <a:ahLst/>
            <a:cxnLst/>
            <a:rect l="l" t="t" r="r" b="b"/>
            <a:pathLst>
              <a:path w="2755650" h="2475290">
                <a:moveTo>
                  <a:pt x="0" y="0"/>
                </a:moveTo>
                <a:lnTo>
                  <a:pt x="2755650" y="0"/>
                </a:lnTo>
                <a:lnTo>
                  <a:pt x="2755650" y="2475291"/>
                </a:lnTo>
                <a:lnTo>
                  <a:pt x="0" y="2475291"/>
                </a:lnTo>
                <a:lnTo>
                  <a:pt x="0" y="0"/>
                </a:lnTo>
                <a:close/>
              </a:path>
            </a:pathLst>
          </a:custGeom>
          <a:blipFill>
            <a:blip r:embed="rId4"/>
            <a:stretch>
              <a:fillRect t="-4341" b="-4341"/>
            </a:stretch>
          </a:blipFill>
        </p:spPr>
      </p:sp>
      <p:sp>
        <p:nvSpPr>
          <p:cNvPr id="5" name="TextBox 5"/>
          <p:cNvSpPr txBox="1"/>
          <p:nvPr/>
        </p:nvSpPr>
        <p:spPr>
          <a:xfrm>
            <a:off x="0" y="85090"/>
            <a:ext cx="17904559" cy="1659255"/>
          </a:xfrm>
          <a:prstGeom prst="rect">
            <a:avLst/>
          </a:prstGeom>
        </p:spPr>
        <p:txBody>
          <a:bodyPr lIns="0" tIns="0" rIns="0" bIns="0" rtlCol="0" anchor="t">
            <a:spAutoFit/>
          </a:bodyPr>
          <a:lstStyle/>
          <a:p>
            <a:pPr algn="ctr">
              <a:lnSpc>
                <a:spcPts val="6720"/>
              </a:lnSpc>
              <a:spcBef>
                <a:spcPct val="0"/>
              </a:spcBef>
            </a:pPr>
            <a:r>
              <a:rPr lang="en-US" sz="4800">
                <a:solidFill>
                  <a:srgbClr val="000000"/>
                </a:solidFill>
                <a:latin typeface="Canva Sans Bold"/>
                <a:ea typeface="Canva Sans Bold"/>
                <a:cs typeface="Canva Sans Bold"/>
                <a:sym typeface="Canva Sans Bold"/>
              </a:rPr>
              <a:t>14. Calculate the cumulative gross income for each branch by date.</a:t>
            </a:r>
          </a:p>
        </p:txBody>
      </p:sp>
      <p:sp>
        <p:nvSpPr>
          <p:cNvPr id="6" name="TextBox 6"/>
          <p:cNvSpPr txBox="1"/>
          <p:nvPr/>
        </p:nvSpPr>
        <p:spPr>
          <a:xfrm>
            <a:off x="783340" y="3054364"/>
            <a:ext cx="2340860"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5333" y="1648654"/>
            <a:ext cx="8398392" cy="8638346"/>
          </a:xfrm>
          <a:custGeom>
            <a:avLst/>
            <a:gdLst/>
            <a:ahLst/>
            <a:cxnLst/>
            <a:rect l="l" t="t" r="r" b="b"/>
            <a:pathLst>
              <a:path w="8398392" h="8638346">
                <a:moveTo>
                  <a:pt x="0" y="0"/>
                </a:moveTo>
                <a:lnTo>
                  <a:pt x="8398392" y="0"/>
                </a:lnTo>
                <a:lnTo>
                  <a:pt x="8398392" y="8638346"/>
                </a:lnTo>
                <a:lnTo>
                  <a:pt x="0" y="8638346"/>
                </a:lnTo>
                <a:lnTo>
                  <a:pt x="0" y="0"/>
                </a:lnTo>
                <a:close/>
              </a:path>
            </a:pathLst>
          </a:custGeom>
          <a:blipFill>
            <a:blip r:embed="rId2"/>
            <a:stretch>
              <a:fillRect/>
            </a:stretch>
          </a:blipFill>
        </p:spPr>
      </p:sp>
      <p:sp>
        <p:nvSpPr>
          <p:cNvPr id="3" name="Freeform 3"/>
          <p:cNvSpPr/>
          <p:nvPr/>
        </p:nvSpPr>
        <p:spPr>
          <a:xfrm>
            <a:off x="9346744" y="1648654"/>
            <a:ext cx="8654239" cy="8459762"/>
          </a:xfrm>
          <a:custGeom>
            <a:avLst/>
            <a:gdLst/>
            <a:ahLst/>
            <a:cxnLst/>
            <a:rect l="l" t="t" r="r" b="b"/>
            <a:pathLst>
              <a:path w="8654239" h="8459762">
                <a:moveTo>
                  <a:pt x="0" y="0"/>
                </a:moveTo>
                <a:lnTo>
                  <a:pt x="8654239" y="0"/>
                </a:lnTo>
                <a:lnTo>
                  <a:pt x="8654239" y="8459762"/>
                </a:lnTo>
                <a:lnTo>
                  <a:pt x="0" y="8459762"/>
                </a:lnTo>
                <a:lnTo>
                  <a:pt x="0" y="0"/>
                </a:lnTo>
                <a:close/>
              </a:path>
            </a:pathLst>
          </a:custGeom>
          <a:blipFill>
            <a:blip r:embed="rId3"/>
            <a:stretch>
              <a:fillRect/>
            </a:stretch>
          </a:blipFill>
        </p:spPr>
      </p:sp>
      <p:sp>
        <p:nvSpPr>
          <p:cNvPr id="4" name="Freeform 4"/>
          <p:cNvSpPr/>
          <p:nvPr/>
        </p:nvSpPr>
        <p:spPr>
          <a:xfrm>
            <a:off x="4052598" y="236855"/>
            <a:ext cx="743861" cy="944859"/>
          </a:xfrm>
          <a:custGeom>
            <a:avLst/>
            <a:gdLst/>
            <a:ahLst/>
            <a:cxnLst/>
            <a:rect l="l" t="t" r="r" b="b"/>
            <a:pathLst>
              <a:path w="743861" h="944859">
                <a:moveTo>
                  <a:pt x="0" y="0"/>
                </a:moveTo>
                <a:lnTo>
                  <a:pt x="743862" y="0"/>
                </a:lnTo>
                <a:lnTo>
                  <a:pt x="743862" y="944858"/>
                </a:lnTo>
                <a:lnTo>
                  <a:pt x="0" y="9448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4992154" y="236855"/>
            <a:ext cx="1254071" cy="1124103"/>
          </a:xfrm>
          <a:custGeom>
            <a:avLst/>
            <a:gdLst/>
            <a:ahLst/>
            <a:cxnLst/>
            <a:rect l="l" t="t" r="r" b="b"/>
            <a:pathLst>
              <a:path w="1254071" h="1124103">
                <a:moveTo>
                  <a:pt x="0" y="0"/>
                </a:moveTo>
                <a:lnTo>
                  <a:pt x="1254070" y="0"/>
                </a:lnTo>
                <a:lnTo>
                  <a:pt x="1254070" y="1124103"/>
                </a:lnTo>
                <a:lnTo>
                  <a:pt x="0" y="112410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9804711" y="369147"/>
            <a:ext cx="4148116" cy="859520"/>
          </a:xfrm>
          <a:custGeom>
            <a:avLst/>
            <a:gdLst/>
            <a:ahLst/>
            <a:cxnLst/>
            <a:rect l="l" t="t" r="r" b="b"/>
            <a:pathLst>
              <a:path w="4148116" h="859520">
                <a:moveTo>
                  <a:pt x="0" y="0"/>
                </a:moveTo>
                <a:lnTo>
                  <a:pt x="4148116" y="0"/>
                </a:lnTo>
                <a:lnTo>
                  <a:pt x="4148116" y="859519"/>
                </a:lnTo>
                <a:lnTo>
                  <a:pt x="0" y="859519"/>
                </a:lnTo>
                <a:lnTo>
                  <a:pt x="0" y="0"/>
                </a:lnTo>
                <a:close/>
              </a:path>
            </a:pathLst>
          </a:custGeom>
          <a:blipFill>
            <a:blip r:embed="rId8"/>
            <a:stretch>
              <a:fillRect/>
            </a:stretch>
          </a:blipFill>
        </p:spPr>
      </p:sp>
      <p:sp>
        <p:nvSpPr>
          <p:cNvPr id="7" name="TextBox 7"/>
          <p:cNvSpPr txBox="1"/>
          <p:nvPr/>
        </p:nvSpPr>
        <p:spPr>
          <a:xfrm>
            <a:off x="195121" y="141605"/>
            <a:ext cx="2624279"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Results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08353" y="1885466"/>
            <a:ext cx="8153252" cy="7899185"/>
          </a:xfrm>
          <a:custGeom>
            <a:avLst/>
            <a:gdLst/>
            <a:ahLst/>
            <a:cxnLst/>
            <a:rect l="l" t="t" r="r" b="b"/>
            <a:pathLst>
              <a:path w="8153252" h="7899185">
                <a:moveTo>
                  <a:pt x="0" y="0"/>
                </a:moveTo>
                <a:lnTo>
                  <a:pt x="8153252" y="0"/>
                </a:lnTo>
                <a:lnTo>
                  <a:pt x="8153252" y="7899185"/>
                </a:lnTo>
                <a:lnTo>
                  <a:pt x="0" y="7899185"/>
                </a:lnTo>
                <a:lnTo>
                  <a:pt x="0" y="0"/>
                </a:lnTo>
                <a:close/>
              </a:path>
            </a:pathLst>
          </a:custGeom>
          <a:blipFill>
            <a:blip r:embed="rId2"/>
            <a:stretch>
              <a:fillRect/>
            </a:stretch>
          </a:blipFill>
        </p:spPr>
      </p:sp>
      <p:sp>
        <p:nvSpPr>
          <p:cNvPr id="3" name="Freeform 3"/>
          <p:cNvSpPr/>
          <p:nvPr/>
        </p:nvSpPr>
        <p:spPr>
          <a:xfrm>
            <a:off x="5213049" y="479764"/>
            <a:ext cx="874650" cy="1110988"/>
          </a:xfrm>
          <a:custGeom>
            <a:avLst/>
            <a:gdLst/>
            <a:ahLst/>
            <a:cxnLst/>
            <a:rect l="l" t="t" r="r" b="b"/>
            <a:pathLst>
              <a:path w="874650" h="1110988">
                <a:moveTo>
                  <a:pt x="0" y="0"/>
                </a:moveTo>
                <a:lnTo>
                  <a:pt x="874650" y="0"/>
                </a:lnTo>
                <a:lnTo>
                  <a:pt x="874650" y="1110988"/>
                </a:lnTo>
                <a:lnTo>
                  <a:pt x="0" y="11109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325600" y="466648"/>
            <a:ext cx="1254071" cy="1124103"/>
          </a:xfrm>
          <a:custGeom>
            <a:avLst/>
            <a:gdLst/>
            <a:ahLst/>
            <a:cxnLst/>
            <a:rect l="l" t="t" r="r" b="b"/>
            <a:pathLst>
              <a:path w="1254071" h="1124103">
                <a:moveTo>
                  <a:pt x="0" y="0"/>
                </a:moveTo>
                <a:lnTo>
                  <a:pt x="1254071" y="0"/>
                </a:lnTo>
                <a:lnTo>
                  <a:pt x="1254071" y="1124104"/>
                </a:lnTo>
                <a:lnTo>
                  <a:pt x="0" y="112410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199720" y="537527"/>
            <a:ext cx="255776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ea typeface="Canva Sans Bold"/>
                <a:cs typeface="Canva Sans Bold"/>
                <a:sym typeface="Canva Sans Bold"/>
              </a:rPr>
              <a:t>Results: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92417" y="5254657"/>
            <a:ext cx="8528996" cy="4024207"/>
          </a:xfrm>
          <a:custGeom>
            <a:avLst/>
            <a:gdLst/>
            <a:ahLst/>
            <a:cxnLst/>
            <a:rect l="l" t="t" r="r" b="b"/>
            <a:pathLst>
              <a:path w="8528996" h="4024207">
                <a:moveTo>
                  <a:pt x="0" y="0"/>
                </a:moveTo>
                <a:lnTo>
                  <a:pt x="8528996" y="0"/>
                </a:lnTo>
                <a:lnTo>
                  <a:pt x="8528996" y="4024207"/>
                </a:lnTo>
                <a:lnTo>
                  <a:pt x="0" y="4024207"/>
                </a:lnTo>
                <a:lnTo>
                  <a:pt x="0" y="0"/>
                </a:lnTo>
                <a:close/>
              </a:path>
            </a:pathLst>
          </a:custGeom>
          <a:blipFill>
            <a:blip r:embed="rId2"/>
            <a:stretch>
              <a:fillRect l="-767" r="-11637"/>
            </a:stretch>
          </a:blipFill>
        </p:spPr>
      </p:sp>
      <p:sp>
        <p:nvSpPr>
          <p:cNvPr id="3" name="Freeform 3"/>
          <p:cNvSpPr/>
          <p:nvPr/>
        </p:nvSpPr>
        <p:spPr>
          <a:xfrm>
            <a:off x="9483728" y="4896662"/>
            <a:ext cx="8268615" cy="4740197"/>
          </a:xfrm>
          <a:custGeom>
            <a:avLst/>
            <a:gdLst/>
            <a:ahLst/>
            <a:cxnLst/>
            <a:rect l="l" t="t" r="r" b="b"/>
            <a:pathLst>
              <a:path w="8268615" h="4740197">
                <a:moveTo>
                  <a:pt x="0" y="0"/>
                </a:moveTo>
                <a:lnTo>
                  <a:pt x="8268615" y="0"/>
                </a:lnTo>
                <a:lnTo>
                  <a:pt x="8268615" y="4740197"/>
                </a:lnTo>
                <a:lnTo>
                  <a:pt x="0" y="4740197"/>
                </a:lnTo>
                <a:lnTo>
                  <a:pt x="0" y="0"/>
                </a:lnTo>
                <a:close/>
              </a:path>
            </a:pathLst>
          </a:custGeom>
          <a:blipFill>
            <a:blip r:embed="rId3"/>
            <a:stretch>
              <a:fillRect/>
            </a:stretch>
          </a:blipFill>
        </p:spPr>
      </p:sp>
      <p:sp>
        <p:nvSpPr>
          <p:cNvPr id="4" name="Freeform 4"/>
          <p:cNvSpPr/>
          <p:nvPr/>
        </p:nvSpPr>
        <p:spPr>
          <a:xfrm>
            <a:off x="13340711" y="876688"/>
            <a:ext cx="3918589" cy="2836079"/>
          </a:xfrm>
          <a:custGeom>
            <a:avLst/>
            <a:gdLst/>
            <a:ahLst/>
            <a:cxnLst/>
            <a:rect l="l" t="t" r="r" b="b"/>
            <a:pathLst>
              <a:path w="3918589" h="2836079">
                <a:moveTo>
                  <a:pt x="0" y="0"/>
                </a:moveTo>
                <a:lnTo>
                  <a:pt x="3918589" y="0"/>
                </a:lnTo>
                <a:lnTo>
                  <a:pt x="3918589" y="2836079"/>
                </a:lnTo>
                <a:lnTo>
                  <a:pt x="0" y="2836079"/>
                </a:lnTo>
                <a:lnTo>
                  <a:pt x="0" y="0"/>
                </a:lnTo>
                <a:close/>
              </a:path>
            </a:pathLst>
          </a:custGeom>
          <a:blipFill>
            <a:blip r:embed="rId4"/>
            <a:stretch>
              <a:fillRect/>
            </a:stretch>
          </a:blipFill>
        </p:spPr>
      </p:sp>
      <p:sp>
        <p:nvSpPr>
          <p:cNvPr id="5" name="Freeform 5"/>
          <p:cNvSpPr/>
          <p:nvPr/>
        </p:nvSpPr>
        <p:spPr>
          <a:xfrm>
            <a:off x="3200839" y="1411373"/>
            <a:ext cx="3345608" cy="2301394"/>
          </a:xfrm>
          <a:custGeom>
            <a:avLst/>
            <a:gdLst/>
            <a:ahLst/>
            <a:cxnLst/>
            <a:rect l="l" t="t" r="r" b="b"/>
            <a:pathLst>
              <a:path w="3345608" h="2301394">
                <a:moveTo>
                  <a:pt x="0" y="0"/>
                </a:moveTo>
                <a:lnTo>
                  <a:pt x="3345608" y="0"/>
                </a:lnTo>
                <a:lnTo>
                  <a:pt x="3345608" y="2301394"/>
                </a:lnTo>
                <a:lnTo>
                  <a:pt x="0" y="230139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0" y="-85725"/>
            <a:ext cx="17995866" cy="778510"/>
          </a:xfrm>
          <a:prstGeom prst="rect">
            <a:avLst/>
          </a:prstGeom>
        </p:spPr>
        <p:txBody>
          <a:bodyPr lIns="0" tIns="0" rIns="0" bIns="0" rtlCol="0" anchor="t">
            <a:spAutoFit/>
          </a:bodyPr>
          <a:lstStyle/>
          <a:p>
            <a:pPr algn="ctr">
              <a:lnSpc>
                <a:spcPts val="6440"/>
              </a:lnSpc>
              <a:spcBef>
                <a:spcPct val="0"/>
              </a:spcBef>
            </a:pPr>
            <a:r>
              <a:rPr lang="en-US" sz="4600">
                <a:solidFill>
                  <a:srgbClr val="000000"/>
                </a:solidFill>
                <a:latin typeface="Canva Sans Bold"/>
                <a:ea typeface="Canva Sans Bold"/>
                <a:cs typeface="Canva Sans Bold"/>
                <a:sym typeface="Canva Sans Bold"/>
              </a:rPr>
              <a:t>15. Find the total cogs for each customer type in each city.</a:t>
            </a:r>
          </a:p>
        </p:txBody>
      </p:sp>
      <p:sp>
        <p:nvSpPr>
          <p:cNvPr id="7" name="TextBox 7"/>
          <p:cNvSpPr txBox="1"/>
          <p:nvPr/>
        </p:nvSpPr>
        <p:spPr>
          <a:xfrm>
            <a:off x="192417" y="3617517"/>
            <a:ext cx="2093583"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
        <p:nvSpPr>
          <p:cNvPr id="8" name="TextBox 8"/>
          <p:cNvSpPr txBox="1"/>
          <p:nvPr/>
        </p:nvSpPr>
        <p:spPr>
          <a:xfrm>
            <a:off x="9453516" y="3617517"/>
            <a:ext cx="2738484" cy="936154"/>
          </a:xfrm>
          <a:prstGeom prst="rect">
            <a:avLst/>
          </a:prstGeom>
        </p:spPr>
        <p:txBody>
          <a:bodyPr wrap="square" lIns="0" tIns="0" rIns="0" bIns="0" rtlCol="0" anchor="t">
            <a:spAutoFit/>
          </a:bodyPr>
          <a:lstStyle/>
          <a:p>
            <a:pPr algn="ctr">
              <a:lnSpc>
                <a:spcPts val="7279"/>
              </a:lnSpc>
            </a:pPr>
            <a:r>
              <a:rPr lang="en-US" sz="5199">
                <a:solidFill>
                  <a:srgbClr val="000000"/>
                </a:solidFill>
                <a:latin typeface="Canva Sans Bold"/>
                <a:ea typeface="Canva Sans Bold"/>
                <a:cs typeface="Canva Sans Bold"/>
                <a:sym typeface="Canva Sans Bold"/>
              </a:rPr>
              <a:t>Results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827184" y="0"/>
            <a:ext cx="3460816" cy="1838558"/>
          </a:xfrm>
          <a:custGeom>
            <a:avLst/>
            <a:gdLst/>
            <a:ahLst/>
            <a:cxnLst/>
            <a:rect l="l" t="t" r="r" b="b"/>
            <a:pathLst>
              <a:path w="3460816" h="1838558">
                <a:moveTo>
                  <a:pt x="0" y="0"/>
                </a:moveTo>
                <a:lnTo>
                  <a:pt x="3460816" y="0"/>
                </a:lnTo>
                <a:lnTo>
                  <a:pt x="3460816" y="1838558"/>
                </a:lnTo>
                <a:lnTo>
                  <a:pt x="0" y="1838558"/>
                </a:lnTo>
                <a:lnTo>
                  <a:pt x="0" y="0"/>
                </a:lnTo>
                <a:close/>
              </a:path>
            </a:pathLst>
          </a:custGeom>
          <a:blipFill>
            <a:blip r:embed="rId3"/>
            <a:stretch>
              <a:fillRect/>
            </a:stretch>
          </a:blipFill>
        </p:spPr>
      </p:sp>
      <p:sp>
        <p:nvSpPr>
          <p:cNvPr id="3" name="TextBox 3"/>
          <p:cNvSpPr txBox="1"/>
          <p:nvPr/>
        </p:nvSpPr>
        <p:spPr>
          <a:xfrm>
            <a:off x="214417" y="1838558"/>
            <a:ext cx="17768784" cy="8520281"/>
          </a:xfrm>
          <a:prstGeom prst="rect">
            <a:avLst/>
          </a:prstGeom>
        </p:spPr>
        <p:txBody>
          <a:bodyPr wrap="square" lIns="0" tIns="0" rIns="0" bIns="0" rtlCol="0" anchor="t">
            <a:spAutoFit/>
          </a:bodyPr>
          <a:lstStyle/>
          <a:p>
            <a:pPr lvl="0"/>
            <a:r>
              <a:rPr lang="en-IN" sz="4000" b="1" dirty="0"/>
              <a:t>Top:</a:t>
            </a:r>
            <a:r>
              <a:rPr lang="en-IN" sz="4000" dirty="0"/>
              <a:t> </a:t>
            </a:r>
            <a:r>
              <a:rPr lang="en-IN" sz="3600" dirty="0"/>
              <a:t>Branch A has the most transactions, showing strong customer engagement.</a:t>
            </a:r>
            <a:endParaRPr lang="en-IN" sz="3200" dirty="0"/>
          </a:p>
          <a:p>
            <a:pPr lvl="0"/>
            <a:r>
              <a:rPr lang="en-IN" sz="4000" b="1" dirty="0"/>
              <a:t>Lowest:</a:t>
            </a:r>
            <a:r>
              <a:rPr lang="en-IN" sz="4000" dirty="0"/>
              <a:t> </a:t>
            </a:r>
            <a:r>
              <a:rPr lang="en-IN" sz="3600" dirty="0"/>
              <a:t>Branch C has the fewest transactions, indicating less customer activity</a:t>
            </a:r>
            <a:r>
              <a:rPr lang="en-IN" sz="3600" dirty="0" smtClean="0"/>
              <a:t>.</a:t>
            </a:r>
          </a:p>
          <a:p>
            <a:pPr lvl="0"/>
            <a:endParaRPr lang="en-US" sz="3200" dirty="0">
              <a:solidFill>
                <a:srgbClr val="000000"/>
              </a:solidFill>
              <a:latin typeface="Canva Sans Bold"/>
              <a:ea typeface="Canva Sans Bold"/>
              <a:cs typeface="Canva Sans Bold"/>
              <a:sym typeface="Canva Sans Bold"/>
            </a:endParaRPr>
          </a:p>
          <a:p>
            <a:pPr algn="l">
              <a:lnSpc>
                <a:spcPts val="5048"/>
              </a:lnSpc>
            </a:pPr>
            <a:r>
              <a:rPr lang="en-US" sz="3200" dirty="0">
                <a:solidFill>
                  <a:srgbClr val="000000"/>
                </a:solidFill>
                <a:latin typeface="Canva Sans Bold"/>
                <a:ea typeface="Canva Sans Bold"/>
                <a:cs typeface="Canva Sans Bold"/>
                <a:sym typeface="Canva Sans Bold"/>
              </a:rPr>
              <a:t>2</a:t>
            </a:r>
            <a:r>
              <a:rPr lang="en-US" sz="3200" dirty="0" smtClean="0">
                <a:solidFill>
                  <a:srgbClr val="000000"/>
                </a:solidFill>
                <a:latin typeface="Canva Sans Bold"/>
                <a:ea typeface="Canva Sans Bold"/>
                <a:cs typeface="Canva Sans Bold"/>
                <a:sym typeface="Canva Sans Bold"/>
              </a:rPr>
              <a:t>. Branch Ranking:</a:t>
            </a:r>
            <a:endParaRPr lang="en-US" sz="3200" dirty="0">
              <a:solidFill>
                <a:srgbClr val="000000"/>
              </a:solidFill>
              <a:latin typeface="Canva Sans Bold"/>
              <a:ea typeface="Canva Sans Bold"/>
              <a:cs typeface="Canva Sans Bold"/>
              <a:sym typeface="Canva Sans Bold"/>
            </a:endParaRPr>
          </a:p>
          <a:p>
            <a:pPr lvl="0"/>
            <a:r>
              <a:rPr lang="en-IN" sz="4400" b="1" dirty="0"/>
              <a:t>Highest:</a:t>
            </a:r>
            <a:r>
              <a:rPr lang="en-IN" sz="4400" dirty="0"/>
              <a:t> </a:t>
            </a:r>
            <a:r>
              <a:rPr lang="en-IN" sz="3600" dirty="0"/>
              <a:t>Branch C (7.1) has the best customer satisfaction rating</a:t>
            </a:r>
            <a:r>
              <a:rPr lang="en-IN" sz="4000" dirty="0"/>
              <a:t>.</a:t>
            </a:r>
          </a:p>
          <a:p>
            <a:r>
              <a:rPr lang="en-IN" sz="4400" b="1" dirty="0"/>
              <a:t>Lowest:</a:t>
            </a:r>
            <a:r>
              <a:rPr lang="en-IN" sz="4400" dirty="0"/>
              <a:t> </a:t>
            </a:r>
            <a:r>
              <a:rPr lang="en-IN" sz="3600" dirty="0"/>
              <a:t>Branch B (6.8) has a lower rating, suggesting a need for improvement</a:t>
            </a:r>
            <a:r>
              <a:rPr lang="en-IN" sz="3600" dirty="0" smtClean="0"/>
              <a:t>.</a:t>
            </a:r>
          </a:p>
          <a:p>
            <a:endParaRPr lang="en-IN" sz="3600" dirty="0"/>
          </a:p>
          <a:p>
            <a:pPr>
              <a:lnSpc>
                <a:spcPts val="4768"/>
              </a:lnSpc>
            </a:pPr>
            <a:r>
              <a:rPr lang="en-US" sz="3200" dirty="0" smtClean="0">
                <a:solidFill>
                  <a:srgbClr val="000000"/>
                </a:solidFill>
                <a:latin typeface="Canva Sans Bold"/>
                <a:sym typeface="Canva Sans Bold"/>
              </a:rPr>
              <a:t>3.</a:t>
            </a:r>
            <a:r>
              <a:rPr lang="en-IN" sz="1600" dirty="0" smtClean="0"/>
              <a:t> </a:t>
            </a:r>
            <a:r>
              <a:rPr lang="en-IN" sz="3600" b="1" dirty="0" smtClean="0"/>
              <a:t>Product Line Sales:</a:t>
            </a:r>
          </a:p>
          <a:p>
            <a:r>
              <a:rPr lang="en-IN" sz="4000" b="1" dirty="0"/>
              <a:t>Top: </a:t>
            </a:r>
            <a:r>
              <a:rPr lang="en-IN" sz="3600" dirty="0"/>
              <a:t>Electronics and Accessories sold the most units (971), showing high demand.</a:t>
            </a:r>
          </a:p>
          <a:p>
            <a:r>
              <a:rPr lang="en-IN" sz="4000" b="1" dirty="0"/>
              <a:t>Lowest: </a:t>
            </a:r>
            <a:r>
              <a:rPr lang="en-IN" sz="3600" dirty="0"/>
              <a:t>Health and Beauty sold the fewest units, indicating lower interest or potential inventory issues</a:t>
            </a:r>
            <a:r>
              <a:rPr lang="en-IN" sz="3600" dirty="0" smtClean="0"/>
              <a:t>.</a:t>
            </a:r>
            <a:endParaRPr lang="en-IN" sz="3600" dirty="0"/>
          </a:p>
          <a:p>
            <a:pPr>
              <a:lnSpc>
                <a:spcPts val="4768"/>
              </a:lnSpc>
            </a:pPr>
            <a:r>
              <a:rPr lang="en-IN" sz="3600" b="1" dirty="0" smtClean="0"/>
              <a:t>4</a:t>
            </a:r>
            <a:r>
              <a:rPr lang="en-IN" sz="3600" dirty="0" smtClean="0"/>
              <a:t>. </a:t>
            </a:r>
            <a:r>
              <a:rPr lang="en-IN" sz="3600" b="1" dirty="0" smtClean="0"/>
              <a:t>Cash </a:t>
            </a:r>
            <a:r>
              <a:rPr lang="en-IN" sz="3600" b="1" dirty="0"/>
              <a:t>Transactions:</a:t>
            </a:r>
            <a:r>
              <a:rPr lang="en-IN" sz="3600" dirty="0"/>
              <a:t> </a:t>
            </a:r>
            <a:r>
              <a:rPr lang="en-IN" sz="3200" dirty="0"/>
              <a:t>Heavy reliance on cash may suggest customer preferences or limited use of digital payments.</a:t>
            </a:r>
          </a:p>
          <a:p>
            <a:pPr>
              <a:lnSpc>
                <a:spcPts val="4768"/>
              </a:lnSpc>
            </a:pPr>
            <a:endParaRPr lang="en-US" sz="6000" dirty="0">
              <a:solidFill>
                <a:srgbClr val="000000"/>
              </a:solidFill>
              <a:latin typeface="Canva Sans Bold"/>
              <a:ea typeface="Canva Sans Bold"/>
              <a:cs typeface="Canva Sans Bold"/>
              <a:sym typeface="Canva Sans Bold"/>
            </a:endParaRPr>
          </a:p>
        </p:txBody>
      </p:sp>
      <p:sp>
        <p:nvSpPr>
          <p:cNvPr id="4" name="TextBox 4"/>
          <p:cNvSpPr txBox="1"/>
          <p:nvPr/>
        </p:nvSpPr>
        <p:spPr>
          <a:xfrm>
            <a:off x="214416" y="1047981"/>
            <a:ext cx="10725894" cy="657744"/>
          </a:xfrm>
          <a:prstGeom prst="rect">
            <a:avLst/>
          </a:prstGeom>
        </p:spPr>
        <p:txBody>
          <a:bodyPr lIns="0" tIns="0" rIns="0" bIns="0" rtlCol="0" anchor="t">
            <a:spAutoFit/>
          </a:bodyPr>
          <a:lstStyle/>
          <a:p>
            <a:pPr>
              <a:lnSpc>
                <a:spcPts val="5600"/>
              </a:lnSpc>
              <a:spcBef>
                <a:spcPct val="0"/>
              </a:spcBef>
            </a:pPr>
            <a:r>
              <a:rPr lang="en-US" sz="3200" dirty="0">
                <a:solidFill>
                  <a:srgbClr val="000000"/>
                </a:solidFill>
                <a:latin typeface="Canva Sans Bold"/>
                <a:ea typeface="Canva Sans Bold"/>
                <a:cs typeface="Canva Sans Bold"/>
                <a:sym typeface="Canva Sans Bold"/>
              </a:rPr>
              <a:t>1.Branch </a:t>
            </a:r>
            <a:r>
              <a:rPr lang="en-US" sz="3200" dirty="0" smtClean="0">
                <a:solidFill>
                  <a:srgbClr val="000000"/>
                </a:solidFill>
                <a:latin typeface="Canva Sans Bold"/>
                <a:ea typeface="Canva Sans Bold"/>
                <a:cs typeface="Canva Sans Bold"/>
                <a:sym typeface="Canva Sans Bold"/>
              </a:rPr>
              <a:t>Transactions</a:t>
            </a:r>
            <a:r>
              <a:rPr lang="en-US" sz="3200" dirty="0">
                <a:solidFill>
                  <a:srgbClr val="000000"/>
                </a:solidFill>
                <a:latin typeface="Canva Sans Bold"/>
                <a:ea typeface="Canva Sans Bold"/>
                <a:cs typeface="Canva Sans Bold"/>
                <a:sym typeface="Canva Sans Bold"/>
              </a:rPr>
              <a:t>:</a:t>
            </a:r>
          </a:p>
        </p:txBody>
      </p:sp>
      <p:sp>
        <p:nvSpPr>
          <p:cNvPr id="5" name="Rectangle 4"/>
          <p:cNvSpPr/>
          <p:nvPr/>
        </p:nvSpPr>
        <p:spPr>
          <a:xfrm>
            <a:off x="6604393" y="213520"/>
            <a:ext cx="2555508" cy="830997"/>
          </a:xfrm>
          <a:prstGeom prst="rect">
            <a:avLst/>
          </a:prstGeom>
        </p:spPr>
        <p:txBody>
          <a:bodyPr wrap="none">
            <a:spAutoFit/>
          </a:bodyPr>
          <a:lstStyle/>
          <a:p>
            <a:r>
              <a:rPr lang="en-US" sz="4800" dirty="0" smtClean="0">
                <a:ln w="0"/>
                <a:effectLst>
                  <a:outerShdw blurRad="38100" dist="19050" dir="2700000" algn="tl" rotWithShape="0">
                    <a:schemeClr val="dk1">
                      <a:alpha val="40000"/>
                    </a:schemeClr>
                  </a:outerShdw>
                </a:effectLst>
                <a:latin typeface="Canva Sans Bold"/>
                <a:sym typeface="Canva Sans Bold"/>
              </a:rPr>
              <a:t>Insights</a:t>
            </a:r>
            <a:endParaRPr lang="en-IN" sz="48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827184" y="0"/>
            <a:ext cx="3460816" cy="1838558"/>
          </a:xfrm>
          <a:custGeom>
            <a:avLst/>
            <a:gdLst/>
            <a:ahLst/>
            <a:cxnLst/>
            <a:rect l="l" t="t" r="r" b="b"/>
            <a:pathLst>
              <a:path w="3460816" h="1838558">
                <a:moveTo>
                  <a:pt x="0" y="0"/>
                </a:moveTo>
                <a:lnTo>
                  <a:pt x="3460816" y="0"/>
                </a:lnTo>
                <a:lnTo>
                  <a:pt x="3460816" y="1838558"/>
                </a:lnTo>
                <a:lnTo>
                  <a:pt x="0" y="1838558"/>
                </a:lnTo>
                <a:lnTo>
                  <a:pt x="0" y="0"/>
                </a:lnTo>
                <a:close/>
              </a:path>
            </a:pathLst>
          </a:custGeom>
          <a:blipFill>
            <a:blip r:embed="rId2"/>
            <a:stretch>
              <a:fillRect/>
            </a:stretch>
          </a:blipFill>
        </p:spPr>
      </p:sp>
      <p:sp>
        <p:nvSpPr>
          <p:cNvPr id="3" name="TextBox 3"/>
          <p:cNvSpPr txBox="1"/>
          <p:nvPr/>
        </p:nvSpPr>
        <p:spPr>
          <a:xfrm>
            <a:off x="198831" y="1155522"/>
            <a:ext cx="12228696" cy="615553"/>
          </a:xfrm>
          <a:prstGeom prst="rect">
            <a:avLst/>
          </a:prstGeom>
        </p:spPr>
        <p:txBody>
          <a:bodyPr wrap="square" lIns="0" tIns="0" rIns="0" bIns="0" rtlCol="0" anchor="t">
            <a:spAutoFit/>
          </a:bodyPr>
          <a:lstStyle/>
          <a:p>
            <a:pPr lvl="0"/>
            <a:r>
              <a:rPr lang="en-IN" sz="4000" b="1" dirty="0"/>
              <a:t>5</a:t>
            </a:r>
            <a:r>
              <a:rPr lang="en-IN" sz="4000" b="1" dirty="0" smtClean="0"/>
              <a:t>.Gross</a:t>
            </a:r>
            <a:r>
              <a:rPr lang="en-IN" sz="2000" b="1" dirty="0" smtClean="0"/>
              <a:t> </a:t>
            </a:r>
            <a:r>
              <a:rPr lang="en-IN" sz="4000" b="1" dirty="0"/>
              <a:t>Income by City</a:t>
            </a:r>
            <a:r>
              <a:rPr lang="en-IN" sz="3600" b="1" dirty="0"/>
              <a:t>:</a:t>
            </a:r>
          </a:p>
        </p:txBody>
      </p:sp>
      <p:sp>
        <p:nvSpPr>
          <p:cNvPr id="4" name="TextBox 4"/>
          <p:cNvSpPr txBox="1"/>
          <p:nvPr/>
        </p:nvSpPr>
        <p:spPr>
          <a:xfrm>
            <a:off x="191904" y="1813756"/>
            <a:ext cx="17836722" cy="1169551"/>
          </a:xfrm>
          <a:prstGeom prst="rect">
            <a:avLst/>
          </a:prstGeom>
        </p:spPr>
        <p:txBody>
          <a:bodyPr lIns="0" tIns="0" rIns="0" bIns="0" rtlCol="0" anchor="t">
            <a:spAutoFit/>
          </a:bodyPr>
          <a:lstStyle/>
          <a:p>
            <a:pPr lvl="0"/>
            <a:r>
              <a:rPr lang="en-IN" sz="3600" b="1" dirty="0"/>
              <a:t>Highest:</a:t>
            </a:r>
            <a:r>
              <a:rPr lang="en-IN" sz="3600" dirty="0"/>
              <a:t> Naypyitaw earned $5,265.40, reflecting strong </a:t>
            </a:r>
            <a:r>
              <a:rPr lang="en-IN" sz="4000" dirty="0"/>
              <a:t>performance</a:t>
            </a:r>
            <a:r>
              <a:rPr lang="en-IN" sz="3600" dirty="0"/>
              <a:t>.</a:t>
            </a:r>
            <a:endParaRPr lang="en-IN" sz="3200" dirty="0"/>
          </a:p>
          <a:p>
            <a:pPr lvl="0"/>
            <a:r>
              <a:rPr lang="en-IN" sz="3600" b="1" dirty="0"/>
              <a:t>Lowest:</a:t>
            </a:r>
            <a:r>
              <a:rPr lang="en-IN" sz="3600" dirty="0"/>
              <a:t> Yangon earned $5,057.20, showing potential for growth</a:t>
            </a:r>
            <a:r>
              <a:rPr lang="en-IN" sz="3600" dirty="0" smtClean="0"/>
              <a:t>.</a:t>
            </a:r>
            <a:endParaRPr lang="en-IN" sz="3200" dirty="0"/>
          </a:p>
        </p:txBody>
      </p:sp>
      <p:sp>
        <p:nvSpPr>
          <p:cNvPr id="6" name="TextBox 6"/>
          <p:cNvSpPr txBox="1"/>
          <p:nvPr/>
        </p:nvSpPr>
        <p:spPr>
          <a:xfrm>
            <a:off x="92863" y="3117353"/>
            <a:ext cx="17678400" cy="2239780"/>
          </a:xfrm>
          <a:prstGeom prst="rect">
            <a:avLst/>
          </a:prstGeom>
        </p:spPr>
        <p:txBody>
          <a:bodyPr wrap="square" lIns="0" tIns="0" rIns="0" bIns="0" rtlCol="0" anchor="t">
            <a:spAutoFit/>
          </a:bodyPr>
          <a:lstStyle/>
          <a:p>
            <a:pPr>
              <a:lnSpc>
                <a:spcPts val="5600"/>
              </a:lnSpc>
              <a:spcBef>
                <a:spcPct val="0"/>
              </a:spcBef>
            </a:pPr>
            <a:r>
              <a:rPr lang="en-US" sz="4000" dirty="0" smtClean="0">
                <a:solidFill>
                  <a:srgbClr val="000000"/>
                </a:solidFill>
                <a:latin typeface="Canva Sans Bold"/>
                <a:ea typeface="Canva Sans Bold"/>
                <a:cs typeface="Canva Sans Bold"/>
                <a:sym typeface="Canva Sans Bold"/>
              </a:rPr>
              <a:t>6.</a:t>
            </a:r>
            <a:r>
              <a:rPr lang="en-IN" b="1" dirty="0"/>
              <a:t> </a:t>
            </a:r>
            <a:r>
              <a:rPr lang="en-IN" sz="4000" b="1" dirty="0"/>
              <a:t>Weekend Activity:</a:t>
            </a:r>
            <a:r>
              <a:rPr lang="en-IN" sz="4000" dirty="0"/>
              <a:t> </a:t>
            </a:r>
            <a:r>
              <a:rPr lang="en-IN" sz="3600" dirty="0"/>
              <a:t>297 transactions occurred on weekends, indicating high customer activity.</a:t>
            </a:r>
          </a:p>
          <a:p>
            <a:pPr>
              <a:lnSpc>
                <a:spcPts val="5600"/>
              </a:lnSpc>
              <a:spcBef>
                <a:spcPct val="0"/>
              </a:spcBef>
            </a:pPr>
            <a:endParaRPr lang="en-US" sz="8000" dirty="0">
              <a:solidFill>
                <a:srgbClr val="000000"/>
              </a:solidFill>
              <a:latin typeface="Canva Sans Bold"/>
              <a:ea typeface="Canva Sans Bold"/>
              <a:cs typeface="Canva Sans Bold"/>
              <a:sym typeface="Canva Sans Bold"/>
            </a:endParaRPr>
          </a:p>
        </p:txBody>
      </p:sp>
      <p:sp>
        <p:nvSpPr>
          <p:cNvPr id="9" name="TextBox 9"/>
          <p:cNvSpPr txBox="1"/>
          <p:nvPr/>
        </p:nvSpPr>
        <p:spPr>
          <a:xfrm>
            <a:off x="79008" y="4835163"/>
            <a:ext cx="17836722" cy="4742324"/>
          </a:xfrm>
          <a:prstGeom prst="rect">
            <a:avLst/>
          </a:prstGeom>
        </p:spPr>
        <p:txBody>
          <a:bodyPr wrap="square" lIns="0" tIns="0" rIns="0" bIns="0" rtlCol="0" anchor="t">
            <a:spAutoFit/>
          </a:bodyPr>
          <a:lstStyle/>
          <a:p>
            <a:pPr>
              <a:lnSpc>
                <a:spcPts val="4900"/>
              </a:lnSpc>
              <a:spcBef>
                <a:spcPct val="0"/>
              </a:spcBef>
            </a:pPr>
            <a:r>
              <a:rPr lang="en-IN" sz="4000" b="1" dirty="0" smtClean="0"/>
              <a:t> 7. Monthly </a:t>
            </a:r>
            <a:r>
              <a:rPr lang="en-IN" sz="4000" b="1" dirty="0"/>
              <a:t>Sales</a:t>
            </a:r>
            <a:r>
              <a:rPr lang="en-IN" sz="4000" b="1" dirty="0" smtClean="0"/>
              <a:t>:</a:t>
            </a:r>
          </a:p>
          <a:p>
            <a:pPr lvl="0"/>
            <a:r>
              <a:rPr lang="en-IN" sz="3200" b="1" dirty="0"/>
              <a:t>Top:</a:t>
            </a:r>
            <a:r>
              <a:rPr lang="en-IN" sz="3200" dirty="0"/>
              <a:t> </a:t>
            </a:r>
            <a:r>
              <a:rPr lang="en-IN" sz="3600" dirty="0"/>
              <a:t>January 2019 had the highest sales ($116,291.91) and gross income ($5,537.30).</a:t>
            </a:r>
          </a:p>
          <a:p>
            <a:pPr lvl="0"/>
            <a:r>
              <a:rPr lang="en-IN" sz="3200" b="1" dirty="0"/>
              <a:t>Lowest:</a:t>
            </a:r>
            <a:r>
              <a:rPr lang="en-IN" sz="3200" dirty="0"/>
              <a:t> </a:t>
            </a:r>
            <a:r>
              <a:rPr lang="en-IN" sz="3600" dirty="0"/>
              <a:t>February 2019 had the lowest sales ($97,219.41) and gross income ($4,628.90</a:t>
            </a:r>
            <a:r>
              <a:rPr lang="en-IN" sz="3600" dirty="0" smtClean="0"/>
              <a:t>).</a:t>
            </a:r>
          </a:p>
          <a:p>
            <a:pPr lvl="0"/>
            <a:endParaRPr lang="en-IN" sz="3200" dirty="0"/>
          </a:p>
          <a:p>
            <a:pPr>
              <a:lnSpc>
                <a:spcPts val="4900"/>
              </a:lnSpc>
              <a:spcBef>
                <a:spcPct val="0"/>
              </a:spcBef>
            </a:pPr>
            <a:r>
              <a:rPr lang="en-IN" sz="4000" b="1" dirty="0" smtClean="0"/>
              <a:t> 8</a:t>
            </a:r>
            <a:r>
              <a:rPr lang="en-IN" sz="4000" b="1" dirty="0"/>
              <a:t>. Customer Purchases Analysis: </a:t>
            </a:r>
            <a:r>
              <a:rPr lang="en-IN" sz="3600" dirty="0"/>
              <a:t>Normal customer purchases peaked in January, dropped in February, and then rose again in March. Member purchases saw a decrease in February but recovered in March.</a:t>
            </a:r>
          </a:p>
          <a:p>
            <a:pPr>
              <a:lnSpc>
                <a:spcPts val="4900"/>
              </a:lnSpc>
              <a:spcBef>
                <a:spcPct val="0"/>
              </a:spcBef>
            </a:pPr>
            <a:endParaRPr lang="en-US" sz="3500" dirty="0">
              <a:solidFill>
                <a:srgbClr val="000000"/>
              </a:solidFill>
              <a:latin typeface="Canva Sans Bold"/>
              <a:ea typeface="Canva Sans Bold"/>
              <a:cs typeface="Canva Sans Bold"/>
              <a:sym typeface="Canva Sans Bold"/>
            </a:endParaRPr>
          </a:p>
        </p:txBody>
      </p:sp>
      <p:sp>
        <p:nvSpPr>
          <p:cNvPr id="10" name="Rectangle 9"/>
          <p:cNvSpPr/>
          <p:nvPr/>
        </p:nvSpPr>
        <p:spPr>
          <a:xfrm>
            <a:off x="7010400" y="152038"/>
            <a:ext cx="2819400" cy="830997"/>
          </a:xfrm>
          <a:prstGeom prst="rect">
            <a:avLst/>
          </a:prstGeom>
        </p:spPr>
        <p:txBody>
          <a:bodyPr wrap="square">
            <a:spAutoFit/>
          </a:bodyPr>
          <a:lstStyle/>
          <a:p>
            <a:r>
              <a:rPr lang="en-US" sz="4800" b="1" dirty="0" smtClean="0">
                <a:ln w="0"/>
                <a:effectLst>
                  <a:outerShdw blurRad="38100" dist="19050" dir="2700000" algn="tl" rotWithShape="0">
                    <a:schemeClr val="dk1">
                      <a:alpha val="40000"/>
                    </a:schemeClr>
                  </a:outerShdw>
                </a:effectLst>
                <a:latin typeface="Canva Sans Bold"/>
                <a:sym typeface="Canva Sans Bold"/>
              </a:rPr>
              <a:t>Insights</a:t>
            </a:r>
            <a:endParaRPr lang="en-IN" sz="48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240862" y="485296"/>
            <a:ext cx="1846456" cy="2532546"/>
          </a:xfrm>
          <a:custGeom>
            <a:avLst/>
            <a:gdLst/>
            <a:ahLst/>
            <a:cxnLst/>
            <a:rect l="l" t="t" r="r" b="b"/>
            <a:pathLst>
              <a:path w="1846456" h="2532546">
                <a:moveTo>
                  <a:pt x="0" y="0"/>
                </a:moveTo>
                <a:lnTo>
                  <a:pt x="1846456" y="0"/>
                </a:lnTo>
                <a:lnTo>
                  <a:pt x="1846456" y="2532546"/>
                </a:lnTo>
                <a:lnTo>
                  <a:pt x="0" y="25325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266737" y="3461565"/>
            <a:ext cx="2021263" cy="2448667"/>
          </a:xfrm>
          <a:custGeom>
            <a:avLst/>
            <a:gdLst/>
            <a:ahLst/>
            <a:cxnLst/>
            <a:rect l="l" t="t" r="r" b="b"/>
            <a:pathLst>
              <a:path w="2021263" h="2448667">
                <a:moveTo>
                  <a:pt x="0" y="0"/>
                </a:moveTo>
                <a:lnTo>
                  <a:pt x="2021263" y="0"/>
                </a:lnTo>
                <a:lnTo>
                  <a:pt x="2021263" y="2448666"/>
                </a:lnTo>
                <a:lnTo>
                  <a:pt x="0" y="24486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114074" y="4970888"/>
            <a:ext cx="9749732" cy="1878686"/>
          </a:xfrm>
          <a:custGeom>
            <a:avLst/>
            <a:gdLst/>
            <a:ahLst/>
            <a:cxnLst/>
            <a:rect l="l" t="t" r="r" b="b"/>
            <a:pathLst>
              <a:path w="9749732" h="1878686">
                <a:moveTo>
                  <a:pt x="0" y="0"/>
                </a:moveTo>
                <a:lnTo>
                  <a:pt x="9749732" y="0"/>
                </a:lnTo>
                <a:lnTo>
                  <a:pt x="9749732" y="1878686"/>
                </a:lnTo>
                <a:lnTo>
                  <a:pt x="0" y="1878686"/>
                </a:lnTo>
                <a:lnTo>
                  <a:pt x="0" y="0"/>
                </a:lnTo>
                <a:close/>
              </a:path>
            </a:pathLst>
          </a:custGeom>
          <a:blipFill>
            <a:blip r:embed="rId6"/>
            <a:stretch>
              <a:fillRect/>
            </a:stretch>
          </a:blipFill>
        </p:spPr>
      </p:sp>
      <p:sp>
        <p:nvSpPr>
          <p:cNvPr id="5" name="TextBox 5"/>
          <p:cNvSpPr txBox="1"/>
          <p:nvPr/>
        </p:nvSpPr>
        <p:spPr>
          <a:xfrm>
            <a:off x="267810" y="390046"/>
            <a:ext cx="13442260" cy="854077"/>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Canva Sans Bold"/>
                <a:ea typeface="Canva Sans Bold"/>
                <a:cs typeface="Canva Sans Bold"/>
                <a:sym typeface="Canva Sans Bold"/>
              </a:rPr>
              <a:t>Create a database named Walmart_Schema</a:t>
            </a:r>
          </a:p>
        </p:txBody>
      </p:sp>
      <p:sp>
        <p:nvSpPr>
          <p:cNvPr id="6" name="TextBox 6"/>
          <p:cNvSpPr txBox="1"/>
          <p:nvPr/>
        </p:nvSpPr>
        <p:spPr>
          <a:xfrm>
            <a:off x="1676400" y="2574470"/>
            <a:ext cx="2410093"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ea typeface="Canva Sans Bold"/>
                <a:cs typeface="Canva Sans Bold"/>
                <a:sym typeface="Canva Sans Bold"/>
              </a:rPr>
              <a:t>Query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04958" y="167586"/>
            <a:ext cx="1647484" cy="1722227"/>
          </a:xfrm>
          <a:custGeom>
            <a:avLst/>
            <a:gdLst/>
            <a:ahLst/>
            <a:cxnLst/>
            <a:rect l="l" t="t" r="r" b="b"/>
            <a:pathLst>
              <a:path w="1647484" h="1722227">
                <a:moveTo>
                  <a:pt x="0" y="0"/>
                </a:moveTo>
                <a:lnTo>
                  <a:pt x="1647484" y="0"/>
                </a:lnTo>
                <a:lnTo>
                  <a:pt x="1647484" y="1722228"/>
                </a:lnTo>
                <a:lnTo>
                  <a:pt x="0" y="1722228"/>
                </a:lnTo>
                <a:lnTo>
                  <a:pt x="0" y="0"/>
                </a:lnTo>
                <a:close/>
              </a:path>
            </a:pathLst>
          </a:custGeom>
          <a:blipFill>
            <a:blip r:embed="rId2"/>
            <a:stretch>
              <a:fillRect l="-5649" r="-1662" b="-8772"/>
            </a:stretch>
          </a:blipFill>
        </p:spPr>
      </p:sp>
      <p:sp>
        <p:nvSpPr>
          <p:cNvPr id="3" name="TextBox 3"/>
          <p:cNvSpPr txBox="1"/>
          <p:nvPr/>
        </p:nvSpPr>
        <p:spPr>
          <a:xfrm>
            <a:off x="0" y="2318776"/>
            <a:ext cx="18054826" cy="6437660"/>
          </a:xfrm>
          <a:prstGeom prst="rect">
            <a:avLst/>
          </a:prstGeom>
        </p:spPr>
        <p:txBody>
          <a:bodyPr lIns="0" tIns="0" rIns="0" bIns="0" rtlCol="0" anchor="t">
            <a:spAutoFit/>
          </a:bodyPr>
          <a:lstStyle/>
          <a:p>
            <a:pPr marL="876705" lvl="1" indent="-514350" algn="just">
              <a:lnSpc>
                <a:spcPts val="5169"/>
              </a:lnSpc>
              <a:buFont typeface="+mj-lt"/>
              <a:buAutoNum type="arabicPeriod"/>
            </a:pPr>
            <a:r>
              <a:rPr lang="en-US" sz="3356" dirty="0">
                <a:solidFill>
                  <a:srgbClr val="000000"/>
                </a:solidFill>
                <a:latin typeface="Canva Sans Bold"/>
                <a:ea typeface="Canva Sans Bold"/>
                <a:cs typeface="Canva Sans Bold"/>
                <a:sym typeface="Canva Sans Bold"/>
              </a:rPr>
              <a:t>Boost February Sales: </a:t>
            </a:r>
            <a:r>
              <a:rPr lang="en-US" sz="3600" dirty="0">
                <a:sym typeface="Canva Sans Bold"/>
              </a:rPr>
              <a:t>Run promotions to increase sales during the low February period.</a:t>
            </a:r>
          </a:p>
          <a:p>
            <a:pPr marL="866048" lvl="1" indent="-514350" algn="just">
              <a:lnSpc>
                <a:spcPts val="5017"/>
              </a:lnSpc>
              <a:buFont typeface="+mj-lt"/>
              <a:buAutoNum type="arabicPeriod"/>
            </a:pPr>
            <a:r>
              <a:rPr lang="en-US" sz="3257" dirty="0">
                <a:solidFill>
                  <a:srgbClr val="000000"/>
                </a:solidFill>
                <a:latin typeface="Canva Sans Bold"/>
                <a:ea typeface="Canva Sans Bold"/>
                <a:cs typeface="Canva Sans Bold"/>
                <a:sym typeface="Canva Sans Bold"/>
              </a:rPr>
              <a:t>Improve Branch B: </a:t>
            </a:r>
            <a:r>
              <a:rPr lang="en-US" sz="3600" dirty="0">
                <a:sym typeface="Canva Sans Bold"/>
              </a:rPr>
              <a:t>Apply successful strategies from Branch C to enhance Branch B’s performance.</a:t>
            </a:r>
          </a:p>
          <a:p>
            <a:pPr marL="866048" lvl="1" indent="-514350" algn="just">
              <a:lnSpc>
                <a:spcPts val="5017"/>
              </a:lnSpc>
              <a:buFont typeface="+mj-lt"/>
              <a:buAutoNum type="arabicPeriod"/>
            </a:pPr>
            <a:r>
              <a:rPr lang="en-US" sz="3257" dirty="0">
                <a:solidFill>
                  <a:srgbClr val="000000"/>
                </a:solidFill>
                <a:latin typeface="Canva Sans Bold"/>
                <a:ea typeface="Canva Sans Bold"/>
                <a:cs typeface="Canva Sans Bold"/>
                <a:sym typeface="Canva Sans Bold"/>
              </a:rPr>
              <a:t>Enhance Yangon Sales: </a:t>
            </a:r>
            <a:r>
              <a:rPr lang="en-US" sz="3600" dirty="0">
                <a:sym typeface="Canva Sans Bold"/>
              </a:rPr>
              <a:t>Increase marketing efforts to grow sales in Yangon</a:t>
            </a:r>
            <a:r>
              <a:rPr lang="en-US" sz="3257" dirty="0">
                <a:solidFill>
                  <a:srgbClr val="000000"/>
                </a:solidFill>
                <a:latin typeface="Canva Sans Bold"/>
                <a:ea typeface="Canva Sans Bold"/>
                <a:cs typeface="Canva Sans Bold"/>
                <a:sym typeface="Canva Sans Bold"/>
              </a:rPr>
              <a:t>.</a:t>
            </a:r>
          </a:p>
          <a:p>
            <a:pPr marL="866048" lvl="1" indent="-514350" algn="just">
              <a:lnSpc>
                <a:spcPts val="5017"/>
              </a:lnSpc>
              <a:buFont typeface="+mj-lt"/>
              <a:buAutoNum type="arabicPeriod"/>
            </a:pPr>
            <a:r>
              <a:rPr lang="en-US" sz="3257" dirty="0">
                <a:solidFill>
                  <a:srgbClr val="000000"/>
                </a:solidFill>
                <a:latin typeface="Canva Sans Bold"/>
                <a:ea typeface="Canva Sans Bold"/>
                <a:cs typeface="Canva Sans Bold"/>
                <a:sym typeface="Canva Sans Bold"/>
              </a:rPr>
              <a:t>Optimize Weekends</a:t>
            </a:r>
            <a:r>
              <a:rPr lang="en-US" sz="3600" dirty="0">
                <a:sym typeface="Canva Sans Bold"/>
              </a:rPr>
              <a:t>: Increase staffing and inventory for the high weekend transaction volume.</a:t>
            </a:r>
          </a:p>
          <a:p>
            <a:pPr marL="866048" lvl="1" indent="-514350" algn="just">
              <a:lnSpc>
                <a:spcPts val="5017"/>
              </a:lnSpc>
              <a:buFont typeface="+mj-lt"/>
              <a:buAutoNum type="arabicPeriod"/>
            </a:pPr>
            <a:r>
              <a:rPr lang="en-US" sz="3257" dirty="0">
                <a:solidFill>
                  <a:srgbClr val="000000"/>
                </a:solidFill>
                <a:latin typeface="Canva Sans Bold"/>
                <a:ea typeface="Canva Sans Bold"/>
                <a:cs typeface="Canva Sans Bold"/>
                <a:sym typeface="Canva Sans Bold"/>
              </a:rPr>
              <a:t>Promote High Performers: </a:t>
            </a:r>
            <a:r>
              <a:rPr lang="en-US" sz="3600" dirty="0">
                <a:sym typeface="Canva Sans Bold"/>
              </a:rPr>
              <a:t>Focus on selling Electronics and Accessories more, and improve Health and Beauty sales.</a:t>
            </a:r>
          </a:p>
          <a:p>
            <a:pPr marL="866048" lvl="1" indent="-514350" algn="just">
              <a:lnSpc>
                <a:spcPts val="5017"/>
              </a:lnSpc>
              <a:buFont typeface="+mj-lt"/>
              <a:buAutoNum type="arabicPeriod"/>
            </a:pPr>
            <a:r>
              <a:rPr lang="en-US" sz="3257" dirty="0">
                <a:solidFill>
                  <a:srgbClr val="000000"/>
                </a:solidFill>
                <a:latin typeface="Canva Sans Bold"/>
                <a:ea typeface="Canva Sans Bold"/>
                <a:cs typeface="Canva Sans Bold"/>
                <a:sym typeface="Canva Sans Bold"/>
              </a:rPr>
              <a:t>Adjust Strategies Regularly</a:t>
            </a:r>
            <a:r>
              <a:rPr lang="en-US" sz="3600" dirty="0">
                <a:sym typeface="Canva Sans Bold"/>
              </a:rPr>
              <a:t>: Continuously monitor sales data and adjust strategies to improve performance.</a:t>
            </a:r>
          </a:p>
        </p:txBody>
      </p:sp>
      <p:sp>
        <p:nvSpPr>
          <p:cNvPr id="4" name="Freeform 4"/>
          <p:cNvSpPr/>
          <p:nvPr/>
        </p:nvSpPr>
        <p:spPr>
          <a:xfrm>
            <a:off x="15567859" y="0"/>
            <a:ext cx="2486967" cy="2057400"/>
          </a:xfrm>
          <a:custGeom>
            <a:avLst/>
            <a:gdLst/>
            <a:ahLst/>
            <a:cxnLst/>
            <a:rect l="l" t="t" r="r" b="b"/>
            <a:pathLst>
              <a:path w="2486967" h="2057400">
                <a:moveTo>
                  <a:pt x="0" y="0"/>
                </a:moveTo>
                <a:lnTo>
                  <a:pt x="2486967" y="0"/>
                </a:lnTo>
                <a:lnTo>
                  <a:pt x="2486967"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4743663" y="66040"/>
            <a:ext cx="7753137" cy="1115690"/>
          </a:xfrm>
          <a:prstGeom prst="rect">
            <a:avLst/>
          </a:prstGeom>
        </p:spPr>
        <p:txBody>
          <a:bodyPr wrap="square" lIns="0" tIns="0" rIns="0" bIns="0" rtlCol="0" anchor="t">
            <a:spAutoFit/>
          </a:bodyPr>
          <a:lstStyle/>
          <a:p>
            <a:pPr algn="ctr">
              <a:lnSpc>
                <a:spcPts val="8679"/>
              </a:lnSpc>
            </a:pPr>
            <a:r>
              <a:rPr lang="en-US" sz="6199" dirty="0" smtClean="0">
                <a:solidFill>
                  <a:srgbClr val="000000"/>
                </a:solidFill>
                <a:latin typeface="Canva Sans Bold"/>
                <a:ea typeface="Canva Sans Bold"/>
                <a:cs typeface="Canva Sans Bold"/>
                <a:sym typeface="Canva Sans Bold"/>
              </a:rPr>
              <a:t>Recommendations</a:t>
            </a:r>
            <a:endParaRPr lang="en-US" sz="6199" dirty="0">
              <a:solidFill>
                <a:srgbClr val="000000"/>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779871" y="0"/>
            <a:ext cx="2508129" cy="1420096"/>
          </a:xfrm>
          <a:custGeom>
            <a:avLst/>
            <a:gdLst/>
            <a:ahLst/>
            <a:cxnLst/>
            <a:rect l="l" t="t" r="r" b="b"/>
            <a:pathLst>
              <a:path w="2508129" h="1420096">
                <a:moveTo>
                  <a:pt x="0" y="0"/>
                </a:moveTo>
                <a:lnTo>
                  <a:pt x="2508129" y="0"/>
                </a:lnTo>
                <a:lnTo>
                  <a:pt x="2508129" y="1420096"/>
                </a:lnTo>
                <a:lnTo>
                  <a:pt x="0" y="1420096"/>
                </a:lnTo>
                <a:lnTo>
                  <a:pt x="0" y="0"/>
                </a:lnTo>
                <a:close/>
              </a:path>
            </a:pathLst>
          </a:custGeom>
          <a:blipFill>
            <a:blip r:embed="rId2"/>
            <a:stretch>
              <a:fillRect/>
            </a:stretch>
          </a:blipFill>
        </p:spPr>
      </p:sp>
      <p:sp>
        <p:nvSpPr>
          <p:cNvPr id="3" name="Freeform 3"/>
          <p:cNvSpPr/>
          <p:nvPr/>
        </p:nvSpPr>
        <p:spPr>
          <a:xfrm>
            <a:off x="12379" y="0"/>
            <a:ext cx="2032642" cy="2310982"/>
          </a:xfrm>
          <a:custGeom>
            <a:avLst/>
            <a:gdLst/>
            <a:ahLst/>
            <a:cxnLst/>
            <a:rect l="l" t="t" r="r" b="b"/>
            <a:pathLst>
              <a:path w="2032642" h="2310982">
                <a:moveTo>
                  <a:pt x="0" y="0"/>
                </a:moveTo>
                <a:lnTo>
                  <a:pt x="2032642" y="0"/>
                </a:lnTo>
                <a:lnTo>
                  <a:pt x="2032642" y="2310982"/>
                </a:lnTo>
                <a:lnTo>
                  <a:pt x="0" y="2310982"/>
                </a:lnTo>
                <a:lnTo>
                  <a:pt x="0" y="0"/>
                </a:lnTo>
                <a:close/>
              </a:path>
            </a:pathLst>
          </a:custGeom>
          <a:blipFill>
            <a:blip r:embed="rId3"/>
            <a:stretch>
              <a:fillRect l="-6846" r="-6846"/>
            </a:stretch>
          </a:blipFill>
        </p:spPr>
      </p:sp>
      <p:sp>
        <p:nvSpPr>
          <p:cNvPr id="4" name="TextBox 4"/>
          <p:cNvSpPr txBox="1"/>
          <p:nvPr/>
        </p:nvSpPr>
        <p:spPr>
          <a:xfrm>
            <a:off x="3886200" y="3314700"/>
            <a:ext cx="8610600" cy="1885131"/>
          </a:xfrm>
          <a:prstGeom prst="rect">
            <a:avLst/>
          </a:prstGeom>
        </p:spPr>
        <p:txBody>
          <a:bodyPr wrap="square" lIns="0" tIns="0" rIns="0" bIns="0" rtlCol="0" anchor="t">
            <a:spAutoFit/>
          </a:bodyPr>
          <a:lstStyle/>
          <a:p>
            <a:pPr algn="ctr">
              <a:lnSpc>
                <a:spcPts val="14699"/>
              </a:lnSpc>
            </a:pPr>
            <a:r>
              <a:rPr lang="en-US" sz="10499" dirty="0">
                <a:solidFill>
                  <a:srgbClr val="002060"/>
                </a:solidFill>
                <a:latin typeface="Canva Sans Bold"/>
                <a:ea typeface="Canva Sans Bold"/>
                <a:cs typeface="Canva Sans Bold"/>
                <a:sym typeface="Canva Sans Bold"/>
              </a:rPr>
              <a:t>Thank you</a:t>
            </a:r>
          </a:p>
        </p:txBody>
      </p:sp>
      <p:sp>
        <p:nvSpPr>
          <p:cNvPr id="5" name="TextBox 5"/>
          <p:cNvSpPr txBox="1"/>
          <p:nvPr/>
        </p:nvSpPr>
        <p:spPr>
          <a:xfrm>
            <a:off x="10552063" y="6611592"/>
            <a:ext cx="6707237" cy="962660"/>
          </a:xfrm>
          <a:prstGeom prst="rect">
            <a:avLst/>
          </a:prstGeom>
        </p:spPr>
        <p:txBody>
          <a:bodyPr lIns="0" tIns="0" rIns="0" bIns="0" rtlCol="0" anchor="t">
            <a:spAutoFit/>
          </a:bodyPr>
          <a:lstStyle/>
          <a:p>
            <a:pPr algn="ctr">
              <a:lnSpc>
                <a:spcPts val="7839"/>
              </a:lnSpc>
            </a:pPr>
            <a:r>
              <a:rPr lang="en-US" sz="5599" dirty="0">
                <a:solidFill>
                  <a:srgbClr val="000000"/>
                </a:solidFill>
                <a:latin typeface="Canva Sans Bold"/>
                <a:ea typeface="Canva Sans Bold"/>
                <a:cs typeface="Canva Sans Bold"/>
                <a:sym typeface="Canva Sans Bold"/>
              </a:rPr>
              <a:t>Bhupal Maruchetty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398837" y="775322"/>
            <a:ext cx="12603510" cy="9511678"/>
          </a:xfrm>
          <a:custGeom>
            <a:avLst/>
            <a:gdLst/>
            <a:ahLst/>
            <a:cxnLst/>
            <a:rect l="l" t="t" r="r" b="b"/>
            <a:pathLst>
              <a:path w="12603510" h="9511678">
                <a:moveTo>
                  <a:pt x="0" y="0"/>
                </a:moveTo>
                <a:lnTo>
                  <a:pt x="12603510" y="0"/>
                </a:lnTo>
                <a:lnTo>
                  <a:pt x="12603510" y="9511678"/>
                </a:lnTo>
                <a:lnTo>
                  <a:pt x="0" y="9511678"/>
                </a:lnTo>
                <a:lnTo>
                  <a:pt x="0" y="0"/>
                </a:lnTo>
                <a:close/>
              </a:path>
            </a:pathLst>
          </a:custGeom>
          <a:blipFill>
            <a:blip r:embed="rId2"/>
            <a:stretch>
              <a:fillRect/>
            </a:stretch>
          </a:blipFill>
        </p:spPr>
      </p:sp>
      <p:sp>
        <p:nvSpPr>
          <p:cNvPr id="3" name="Freeform 3"/>
          <p:cNvSpPr/>
          <p:nvPr/>
        </p:nvSpPr>
        <p:spPr>
          <a:xfrm>
            <a:off x="353883" y="3268714"/>
            <a:ext cx="4238090" cy="4114800"/>
          </a:xfrm>
          <a:custGeom>
            <a:avLst/>
            <a:gdLst/>
            <a:ahLst/>
            <a:cxnLst/>
            <a:rect l="l" t="t" r="r" b="b"/>
            <a:pathLst>
              <a:path w="4238090" h="4114800">
                <a:moveTo>
                  <a:pt x="0" y="0"/>
                </a:moveTo>
                <a:lnTo>
                  <a:pt x="4238090" y="0"/>
                </a:lnTo>
                <a:lnTo>
                  <a:pt x="423809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09105" y="320069"/>
            <a:ext cx="3124200" cy="910506"/>
          </a:xfrm>
          <a:prstGeom prst="rect">
            <a:avLst/>
          </a:prstGeom>
        </p:spPr>
        <p:txBody>
          <a:bodyPr wrap="square" lIns="0" tIns="0" rIns="0" bIns="0" rtlCol="0" anchor="t">
            <a:spAutoFit/>
          </a:bodyPr>
          <a:lstStyle/>
          <a:p>
            <a:pPr algn="ctr">
              <a:lnSpc>
                <a:spcPts val="7140"/>
              </a:lnSpc>
            </a:pPr>
            <a:r>
              <a:rPr lang="en-US" sz="5100" dirty="0" smtClean="0">
                <a:solidFill>
                  <a:srgbClr val="000000"/>
                </a:solidFill>
                <a:latin typeface="Canva Sans Bold"/>
                <a:ea typeface="Canva Sans Bold"/>
                <a:cs typeface="Canva Sans Bold"/>
                <a:sym typeface="Canva Sans Bold"/>
              </a:rPr>
              <a:t>Dataset</a:t>
            </a:r>
            <a:endParaRPr lang="en-US" sz="5100" dirty="0">
              <a:solidFill>
                <a:srgbClr val="000000"/>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144000" y="226868"/>
            <a:ext cx="8928539" cy="9833264"/>
          </a:xfrm>
          <a:custGeom>
            <a:avLst/>
            <a:gdLst/>
            <a:ahLst/>
            <a:cxnLst/>
            <a:rect l="l" t="t" r="r" b="b"/>
            <a:pathLst>
              <a:path w="8928539" h="9833264">
                <a:moveTo>
                  <a:pt x="0" y="0"/>
                </a:moveTo>
                <a:lnTo>
                  <a:pt x="8928539" y="0"/>
                </a:lnTo>
                <a:lnTo>
                  <a:pt x="8928539" y="9833264"/>
                </a:lnTo>
                <a:lnTo>
                  <a:pt x="0" y="9833264"/>
                </a:lnTo>
                <a:lnTo>
                  <a:pt x="0" y="0"/>
                </a:lnTo>
                <a:close/>
              </a:path>
            </a:pathLst>
          </a:custGeom>
          <a:blipFill>
            <a:blip r:embed="rId2"/>
            <a:stretch>
              <a:fillRect t="-1135" r="-466" b="-3843"/>
            </a:stretch>
          </a:blipFill>
        </p:spPr>
      </p:sp>
      <p:pic>
        <p:nvPicPr>
          <p:cNvPr id="3" name="Picture 3"/>
          <p:cNvPicPr>
            <a:picLocks noChangeAspect="1"/>
          </p:cNvPicPr>
          <p:nvPr/>
        </p:nvPicPr>
        <p:blipFill>
          <a:blip r:embed="rId3"/>
          <a:srcRect/>
          <a:stretch>
            <a:fillRect/>
          </a:stretch>
        </p:blipFill>
        <p:spPr>
          <a:xfrm>
            <a:off x="650170" y="3574080"/>
            <a:ext cx="6012275" cy="5471170"/>
          </a:xfrm>
          <a:prstGeom prst="rect">
            <a:avLst/>
          </a:prstGeom>
        </p:spPr>
      </p:pic>
      <p:sp>
        <p:nvSpPr>
          <p:cNvPr id="4" name="TextBox 4"/>
          <p:cNvSpPr txBox="1"/>
          <p:nvPr/>
        </p:nvSpPr>
        <p:spPr>
          <a:xfrm>
            <a:off x="0" y="75565"/>
            <a:ext cx="7312615"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ea typeface="Canva Sans Bold"/>
                <a:cs typeface="Canva Sans Bold"/>
                <a:sym typeface="Canva Sans Bold"/>
              </a:rPr>
              <a:t>Actual Data Types with Columns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97239" y="3114397"/>
            <a:ext cx="11667344" cy="2029103"/>
          </a:xfrm>
          <a:custGeom>
            <a:avLst/>
            <a:gdLst/>
            <a:ahLst/>
            <a:cxnLst/>
            <a:rect l="l" t="t" r="r" b="b"/>
            <a:pathLst>
              <a:path w="11667344" h="2029103">
                <a:moveTo>
                  <a:pt x="0" y="0"/>
                </a:moveTo>
                <a:lnTo>
                  <a:pt x="11667344" y="0"/>
                </a:lnTo>
                <a:lnTo>
                  <a:pt x="11667344" y="2029103"/>
                </a:lnTo>
                <a:lnTo>
                  <a:pt x="0" y="2029103"/>
                </a:lnTo>
                <a:lnTo>
                  <a:pt x="0" y="0"/>
                </a:lnTo>
                <a:close/>
              </a:path>
            </a:pathLst>
          </a:custGeom>
          <a:blipFill>
            <a:blip r:embed="rId2"/>
            <a:stretch>
              <a:fillRect/>
            </a:stretch>
          </a:blipFill>
        </p:spPr>
      </p:sp>
      <p:sp>
        <p:nvSpPr>
          <p:cNvPr id="3" name="Freeform 3"/>
          <p:cNvSpPr/>
          <p:nvPr/>
        </p:nvSpPr>
        <p:spPr>
          <a:xfrm>
            <a:off x="197239" y="7007784"/>
            <a:ext cx="12082602" cy="1933216"/>
          </a:xfrm>
          <a:custGeom>
            <a:avLst/>
            <a:gdLst/>
            <a:ahLst/>
            <a:cxnLst/>
            <a:rect l="l" t="t" r="r" b="b"/>
            <a:pathLst>
              <a:path w="12082602" h="1933216">
                <a:moveTo>
                  <a:pt x="0" y="0"/>
                </a:moveTo>
                <a:lnTo>
                  <a:pt x="12082603" y="0"/>
                </a:lnTo>
                <a:lnTo>
                  <a:pt x="12082603" y="1933216"/>
                </a:lnTo>
                <a:lnTo>
                  <a:pt x="0" y="1933216"/>
                </a:lnTo>
                <a:lnTo>
                  <a:pt x="0" y="0"/>
                </a:lnTo>
                <a:close/>
              </a:path>
            </a:pathLst>
          </a:custGeom>
          <a:blipFill>
            <a:blip r:embed="rId3"/>
            <a:stretch>
              <a:fillRect/>
            </a:stretch>
          </a:blipFill>
        </p:spPr>
      </p:sp>
      <p:sp>
        <p:nvSpPr>
          <p:cNvPr id="4" name="Freeform 4"/>
          <p:cNvSpPr/>
          <p:nvPr/>
        </p:nvSpPr>
        <p:spPr>
          <a:xfrm>
            <a:off x="14603368" y="2457491"/>
            <a:ext cx="3021159" cy="3342914"/>
          </a:xfrm>
          <a:custGeom>
            <a:avLst/>
            <a:gdLst/>
            <a:ahLst/>
            <a:cxnLst/>
            <a:rect l="l" t="t" r="r" b="b"/>
            <a:pathLst>
              <a:path w="3021159" h="3342914">
                <a:moveTo>
                  <a:pt x="0" y="0"/>
                </a:moveTo>
                <a:lnTo>
                  <a:pt x="3021159" y="0"/>
                </a:lnTo>
                <a:lnTo>
                  <a:pt x="3021159" y="3342915"/>
                </a:lnTo>
                <a:lnTo>
                  <a:pt x="0" y="3342915"/>
                </a:lnTo>
                <a:lnTo>
                  <a:pt x="0" y="0"/>
                </a:lnTo>
                <a:close/>
              </a:path>
            </a:pathLst>
          </a:custGeom>
          <a:blipFill>
            <a:blip r:embed="rId4"/>
            <a:stretch>
              <a:fillRect/>
            </a:stretch>
          </a:blipFill>
        </p:spPr>
      </p:sp>
      <p:sp>
        <p:nvSpPr>
          <p:cNvPr id="5" name="Freeform 5"/>
          <p:cNvSpPr/>
          <p:nvPr/>
        </p:nvSpPr>
        <p:spPr>
          <a:xfrm>
            <a:off x="14285148" y="1407589"/>
            <a:ext cx="3657600" cy="631767"/>
          </a:xfrm>
          <a:custGeom>
            <a:avLst/>
            <a:gdLst/>
            <a:ahLst/>
            <a:cxnLst/>
            <a:rect l="l" t="t" r="r" b="b"/>
            <a:pathLst>
              <a:path w="3657600" h="631767">
                <a:moveTo>
                  <a:pt x="0" y="0"/>
                </a:moveTo>
                <a:lnTo>
                  <a:pt x="3657600" y="0"/>
                </a:lnTo>
                <a:lnTo>
                  <a:pt x="3657600" y="631767"/>
                </a:lnTo>
                <a:lnTo>
                  <a:pt x="0" y="63176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0" y="-85725"/>
            <a:ext cx="7136612" cy="778497"/>
          </a:xfrm>
          <a:prstGeom prst="rect">
            <a:avLst/>
          </a:prstGeom>
        </p:spPr>
        <p:txBody>
          <a:bodyPr lIns="0" tIns="0" rIns="0" bIns="0" rtlCol="0" anchor="t">
            <a:spAutoFit/>
          </a:bodyPr>
          <a:lstStyle/>
          <a:p>
            <a:pPr algn="ctr">
              <a:lnSpc>
                <a:spcPts val="6440"/>
              </a:lnSpc>
            </a:pPr>
            <a:r>
              <a:rPr lang="en-US" sz="4600">
                <a:solidFill>
                  <a:srgbClr val="000000"/>
                </a:solidFill>
                <a:latin typeface="Canva Sans Bold"/>
                <a:ea typeface="Canva Sans Bold"/>
                <a:cs typeface="Canva Sans Bold"/>
                <a:sym typeface="Canva Sans Bold"/>
              </a:rPr>
              <a:t>Date formate changing:</a:t>
            </a:r>
          </a:p>
        </p:txBody>
      </p:sp>
      <p:sp>
        <p:nvSpPr>
          <p:cNvPr id="7" name="TextBox 7"/>
          <p:cNvSpPr txBox="1"/>
          <p:nvPr/>
        </p:nvSpPr>
        <p:spPr>
          <a:xfrm>
            <a:off x="0" y="1963156"/>
            <a:ext cx="5432217" cy="700580"/>
          </a:xfrm>
          <a:prstGeom prst="rect">
            <a:avLst/>
          </a:prstGeom>
        </p:spPr>
        <p:txBody>
          <a:bodyPr lIns="0" tIns="0" rIns="0" bIns="0" rtlCol="0" anchor="t">
            <a:spAutoFit/>
          </a:bodyPr>
          <a:lstStyle/>
          <a:p>
            <a:pPr algn="ctr">
              <a:lnSpc>
                <a:spcPts val="5735"/>
              </a:lnSpc>
            </a:pPr>
            <a:r>
              <a:rPr lang="en-US" sz="4096">
                <a:solidFill>
                  <a:srgbClr val="000000"/>
                </a:solidFill>
                <a:latin typeface="Canva Sans Bold"/>
                <a:ea typeface="Canva Sans Bold"/>
                <a:cs typeface="Canva Sans Bold"/>
                <a:sym typeface="Canva Sans Bold"/>
              </a:rPr>
              <a:t>Update Statement</a:t>
            </a:r>
          </a:p>
        </p:txBody>
      </p:sp>
      <p:sp>
        <p:nvSpPr>
          <p:cNvPr id="8" name="TextBox 8"/>
          <p:cNvSpPr txBox="1"/>
          <p:nvPr/>
        </p:nvSpPr>
        <p:spPr>
          <a:xfrm>
            <a:off x="197239" y="5643525"/>
            <a:ext cx="4578400" cy="778510"/>
          </a:xfrm>
          <a:prstGeom prst="rect">
            <a:avLst/>
          </a:prstGeom>
        </p:spPr>
        <p:txBody>
          <a:bodyPr lIns="0" tIns="0" rIns="0" bIns="0" rtlCol="0" anchor="t">
            <a:spAutoFit/>
          </a:bodyPr>
          <a:lstStyle/>
          <a:p>
            <a:pPr algn="ctr">
              <a:lnSpc>
                <a:spcPts val="6440"/>
              </a:lnSpc>
            </a:pPr>
            <a:r>
              <a:rPr lang="en-US" sz="4600">
                <a:solidFill>
                  <a:srgbClr val="000000"/>
                </a:solidFill>
                <a:latin typeface="Canva Sans Bold"/>
                <a:ea typeface="Canva Sans Bold"/>
                <a:cs typeface="Canva Sans Bold"/>
                <a:sym typeface="Canva Sans Bold"/>
              </a:rPr>
              <a:t>Alter Statement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691317" y="168854"/>
            <a:ext cx="13318530" cy="10118146"/>
          </a:xfrm>
          <a:custGeom>
            <a:avLst/>
            <a:gdLst/>
            <a:ahLst/>
            <a:cxnLst/>
            <a:rect l="l" t="t" r="r" b="b"/>
            <a:pathLst>
              <a:path w="13318530" h="10118146">
                <a:moveTo>
                  <a:pt x="0" y="0"/>
                </a:moveTo>
                <a:lnTo>
                  <a:pt x="13318530" y="0"/>
                </a:lnTo>
                <a:lnTo>
                  <a:pt x="13318530" y="10118146"/>
                </a:lnTo>
                <a:lnTo>
                  <a:pt x="0" y="10118146"/>
                </a:lnTo>
                <a:lnTo>
                  <a:pt x="0" y="0"/>
                </a:lnTo>
                <a:close/>
              </a:path>
            </a:pathLst>
          </a:custGeom>
          <a:blipFill>
            <a:blip r:embed="rId2"/>
            <a:stretch>
              <a:fillRect t="-13695" b="-2013"/>
            </a:stretch>
          </a:blipFill>
        </p:spPr>
      </p:sp>
      <p:sp>
        <p:nvSpPr>
          <p:cNvPr id="3" name="Freeform 3"/>
          <p:cNvSpPr/>
          <p:nvPr/>
        </p:nvSpPr>
        <p:spPr>
          <a:xfrm>
            <a:off x="555487" y="3451327"/>
            <a:ext cx="3851749" cy="4555832"/>
          </a:xfrm>
          <a:custGeom>
            <a:avLst/>
            <a:gdLst/>
            <a:ahLst/>
            <a:cxnLst/>
            <a:rect l="l" t="t" r="r" b="b"/>
            <a:pathLst>
              <a:path w="3851749" h="4555832">
                <a:moveTo>
                  <a:pt x="0" y="0"/>
                </a:moveTo>
                <a:lnTo>
                  <a:pt x="3851749" y="0"/>
                </a:lnTo>
                <a:lnTo>
                  <a:pt x="3851749" y="4555833"/>
                </a:lnTo>
                <a:lnTo>
                  <a:pt x="0" y="455583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82614" y="73604"/>
            <a:ext cx="4224622" cy="1811020"/>
          </a:xfrm>
          <a:prstGeom prst="rect">
            <a:avLst/>
          </a:prstGeom>
        </p:spPr>
        <p:txBody>
          <a:bodyPr lIns="0" tIns="0" rIns="0" bIns="0" rtlCol="0" anchor="t">
            <a:spAutoFit/>
          </a:bodyPr>
          <a:lstStyle/>
          <a:p>
            <a:pPr algn="ctr">
              <a:lnSpc>
                <a:spcPts val="7279"/>
              </a:lnSpc>
            </a:pPr>
            <a:r>
              <a:rPr lang="en-US" sz="5199">
                <a:solidFill>
                  <a:srgbClr val="401A1A"/>
                </a:solidFill>
                <a:latin typeface="Canva Sans Bold"/>
                <a:ea typeface="Canva Sans Bold"/>
                <a:cs typeface="Canva Sans Bold"/>
                <a:sym typeface="Canva Sans Bold"/>
              </a:rPr>
              <a:t>Modifying Data types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900515" y="352911"/>
            <a:ext cx="8979483" cy="9581178"/>
          </a:xfrm>
          <a:custGeom>
            <a:avLst/>
            <a:gdLst/>
            <a:ahLst/>
            <a:cxnLst/>
            <a:rect l="l" t="t" r="r" b="b"/>
            <a:pathLst>
              <a:path w="8979483" h="9581178">
                <a:moveTo>
                  <a:pt x="0" y="0"/>
                </a:moveTo>
                <a:lnTo>
                  <a:pt x="8979483" y="0"/>
                </a:lnTo>
                <a:lnTo>
                  <a:pt x="8979483" y="9581178"/>
                </a:lnTo>
                <a:lnTo>
                  <a:pt x="0" y="9581178"/>
                </a:lnTo>
                <a:lnTo>
                  <a:pt x="0" y="0"/>
                </a:lnTo>
                <a:close/>
              </a:path>
            </a:pathLst>
          </a:custGeom>
          <a:blipFill>
            <a:blip r:embed="rId2"/>
            <a:stretch>
              <a:fillRect t="-66" r="-256" b="-66"/>
            </a:stretch>
          </a:blipFill>
        </p:spPr>
      </p:sp>
      <p:sp>
        <p:nvSpPr>
          <p:cNvPr id="3" name="Freeform 3"/>
          <p:cNvSpPr/>
          <p:nvPr/>
        </p:nvSpPr>
        <p:spPr>
          <a:xfrm>
            <a:off x="1559976" y="3560026"/>
            <a:ext cx="5414306" cy="5414306"/>
          </a:xfrm>
          <a:custGeom>
            <a:avLst/>
            <a:gdLst/>
            <a:ahLst/>
            <a:cxnLst/>
            <a:rect l="l" t="t" r="r" b="b"/>
            <a:pathLst>
              <a:path w="5414306" h="5414306">
                <a:moveTo>
                  <a:pt x="0" y="0"/>
                </a:moveTo>
                <a:lnTo>
                  <a:pt x="5414306" y="0"/>
                </a:lnTo>
                <a:lnTo>
                  <a:pt x="5414306" y="5414306"/>
                </a:lnTo>
                <a:lnTo>
                  <a:pt x="0" y="5414306"/>
                </a:lnTo>
                <a:lnTo>
                  <a:pt x="0" y="0"/>
                </a:lnTo>
                <a:close/>
              </a:path>
            </a:pathLst>
          </a:custGeom>
          <a:blipFill>
            <a:blip r:embed="rId3"/>
            <a:stretch>
              <a:fillRect/>
            </a:stretch>
          </a:blipFill>
        </p:spPr>
      </p:sp>
      <p:sp>
        <p:nvSpPr>
          <p:cNvPr id="4" name="TextBox 4"/>
          <p:cNvSpPr txBox="1"/>
          <p:nvPr/>
        </p:nvSpPr>
        <p:spPr>
          <a:xfrm>
            <a:off x="365227" y="257661"/>
            <a:ext cx="7803803"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ea typeface="Canva Sans Bold"/>
                <a:cs typeface="Canva Sans Bold"/>
                <a:sym typeface="Canva Sans Bold"/>
              </a:rPr>
              <a:t>After changing data types with columns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5682363"/>
            <a:ext cx="18288000" cy="4604637"/>
          </a:xfrm>
          <a:custGeom>
            <a:avLst/>
            <a:gdLst/>
            <a:ahLst/>
            <a:cxnLst/>
            <a:rect l="l" t="t" r="r" b="b"/>
            <a:pathLst>
              <a:path w="18288000" h="4604637">
                <a:moveTo>
                  <a:pt x="0" y="0"/>
                </a:moveTo>
                <a:lnTo>
                  <a:pt x="18288000" y="0"/>
                </a:lnTo>
                <a:lnTo>
                  <a:pt x="18288000" y="4604637"/>
                </a:lnTo>
                <a:lnTo>
                  <a:pt x="0" y="4604637"/>
                </a:lnTo>
                <a:lnTo>
                  <a:pt x="0" y="0"/>
                </a:lnTo>
                <a:close/>
              </a:path>
            </a:pathLst>
          </a:custGeom>
          <a:blipFill>
            <a:blip r:embed="rId2"/>
            <a:stretch>
              <a:fillRect t="-899" b="-20591"/>
            </a:stretch>
          </a:blipFill>
        </p:spPr>
      </p:sp>
      <p:sp>
        <p:nvSpPr>
          <p:cNvPr id="3" name="Freeform 3"/>
          <p:cNvSpPr/>
          <p:nvPr/>
        </p:nvSpPr>
        <p:spPr>
          <a:xfrm>
            <a:off x="2951072" y="2002017"/>
            <a:ext cx="9275528" cy="2622735"/>
          </a:xfrm>
          <a:custGeom>
            <a:avLst/>
            <a:gdLst/>
            <a:ahLst/>
            <a:cxnLst/>
            <a:rect l="l" t="t" r="r" b="b"/>
            <a:pathLst>
              <a:path w="9275528" h="2622735">
                <a:moveTo>
                  <a:pt x="0" y="0"/>
                </a:moveTo>
                <a:lnTo>
                  <a:pt x="9275528" y="0"/>
                </a:lnTo>
                <a:lnTo>
                  <a:pt x="9275528" y="2622735"/>
                </a:lnTo>
                <a:lnTo>
                  <a:pt x="0" y="2622735"/>
                </a:lnTo>
                <a:lnTo>
                  <a:pt x="0" y="0"/>
                </a:lnTo>
                <a:close/>
              </a:path>
            </a:pathLst>
          </a:custGeom>
          <a:blipFill>
            <a:blip r:embed="rId3"/>
            <a:stretch>
              <a:fillRect/>
            </a:stretch>
          </a:blipFill>
        </p:spPr>
      </p:sp>
      <p:sp>
        <p:nvSpPr>
          <p:cNvPr id="4" name="Freeform 4"/>
          <p:cNvSpPr/>
          <p:nvPr/>
        </p:nvSpPr>
        <p:spPr>
          <a:xfrm>
            <a:off x="26863" y="2002017"/>
            <a:ext cx="2676558" cy="2442968"/>
          </a:xfrm>
          <a:custGeom>
            <a:avLst/>
            <a:gdLst/>
            <a:ahLst/>
            <a:cxnLst/>
            <a:rect l="l" t="t" r="r" b="b"/>
            <a:pathLst>
              <a:path w="2676558" h="2442968">
                <a:moveTo>
                  <a:pt x="0" y="0"/>
                </a:moveTo>
                <a:lnTo>
                  <a:pt x="2676559" y="0"/>
                </a:lnTo>
                <a:lnTo>
                  <a:pt x="2676559" y="2442967"/>
                </a:lnTo>
                <a:lnTo>
                  <a:pt x="0" y="24429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2474250" y="1574839"/>
            <a:ext cx="5613247" cy="3568661"/>
          </a:xfrm>
          <a:custGeom>
            <a:avLst/>
            <a:gdLst/>
            <a:ahLst/>
            <a:cxnLst/>
            <a:rect l="l" t="t" r="r" b="b"/>
            <a:pathLst>
              <a:path w="5613247" h="3568661">
                <a:moveTo>
                  <a:pt x="0" y="0"/>
                </a:moveTo>
                <a:lnTo>
                  <a:pt x="5613247" y="0"/>
                </a:lnTo>
                <a:lnTo>
                  <a:pt x="5613247" y="3568661"/>
                </a:lnTo>
                <a:lnTo>
                  <a:pt x="0" y="3568661"/>
                </a:lnTo>
                <a:lnTo>
                  <a:pt x="0" y="0"/>
                </a:lnTo>
                <a:close/>
              </a:path>
            </a:pathLst>
          </a:custGeom>
          <a:blipFill>
            <a:blip r:embed="rId6"/>
            <a:stretch>
              <a:fillRect t="-20962" b="-17061"/>
            </a:stretch>
          </a:blipFill>
        </p:spPr>
      </p:sp>
      <p:sp>
        <p:nvSpPr>
          <p:cNvPr id="6" name="Freeform 6"/>
          <p:cNvSpPr/>
          <p:nvPr/>
        </p:nvSpPr>
        <p:spPr>
          <a:xfrm>
            <a:off x="2951072" y="4756128"/>
            <a:ext cx="3803285" cy="774743"/>
          </a:xfrm>
          <a:custGeom>
            <a:avLst/>
            <a:gdLst/>
            <a:ahLst/>
            <a:cxnLst/>
            <a:rect l="l" t="t" r="r" b="b"/>
            <a:pathLst>
              <a:path w="3803285" h="774743">
                <a:moveTo>
                  <a:pt x="0" y="0"/>
                </a:moveTo>
                <a:lnTo>
                  <a:pt x="3803284" y="0"/>
                </a:lnTo>
                <a:lnTo>
                  <a:pt x="3803284" y="774744"/>
                </a:lnTo>
                <a:lnTo>
                  <a:pt x="0" y="774744"/>
                </a:lnTo>
                <a:lnTo>
                  <a:pt x="0" y="0"/>
                </a:lnTo>
                <a:close/>
              </a:path>
            </a:pathLst>
          </a:custGeom>
          <a:blipFill>
            <a:blip r:embed="rId7"/>
            <a:stretch>
              <a:fillRect/>
            </a:stretch>
          </a:blipFill>
        </p:spPr>
      </p:sp>
      <p:sp>
        <p:nvSpPr>
          <p:cNvPr id="7" name="TextBox 7"/>
          <p:cNvSpPr txBox="1"/>
          <p:nvPr/>
        </p:nvSpPr>
        <p:spPr>
          <a:xfrm>
            <a:off x="744" y="4714875"/>
            <a:ext cx="2177654" cy="771525"/>
          </a:xfrm>
          <a:prstGeom prst="rect">
            <a:avLst/>
          </a:prstGeom>
        </p:spPr>
        <p:txBody>
          <a:bodyPr lIns="0" tIns="0" rIns="0" bIns="0" rtlCol="0" anchor="t">
            <a:spAutoFit/>
          </a:bodyPr>
          <a:lstStyle/>
          <a:p>
            <a:pPr algn="ctr">
              <a:lnSpc>
                <a:spcPts val="6300"/>
              </a:lnSpc>
            </a:pPr>
            <a:r>
              <a:rPr lang="en-US" sz="4500">
                <a:solidFill>
                  <a:srgbClr val="000000"/>
                </a:solidFill>
                <a:latin typeface="Canva Sans Bold"/>
                <a:ea typeface="Canva Sans Bold"/>
                <a:cs typeface="Canva Sans Bold"/>
                <a:sym typeface="Canva Sans Bold"/>
              </a:rPr>
              <a:t>Results</a:t>
            </a:r>
          </a:p>
        </p:txBody>
      </p:sp>
      <p:sp>
        <p:nvSpPr>
          <p:cNvPr id="8" name="TextBox 8"/>
          <p:cNvSpPr txBox="1"/>
          <p:nvPr/>
        </p:nvSpPr>
        <p:spPr>
          <a:xfrm>
            <a:off x="2703422" y="1154470"/>
            <a:ext cx="1916610" cy="795089"/>
          </a:xfrm>
          <a:prstGeom prst="rect">
            <a:avLst/>
          </a:prstGeom>
        </p:spPr>
        <p:txBody>
          <a:bodyPr wrap="square" lIns="0" tIns="0" rIns="0" bIns="0" rtlCol="0" anchor="t">
            <a:spAutoFit/>
          </a:bodyPr>
          <a:lstStyle/>
          <a:p>
            <a:pPr algn="ctr">
              <a:lnSpc>
                <a:spcPts val="6160"/>
              </a:lnSpc>
            </a:pPr>
            <a:r>
              <a:rPr lang="en-US" sz="4400" dirty="0">
                <a:solidFill>
                  <a:srgbClr val="000000"/>
                </a:solidFill>
                <a:latin typeface="Canva Sans Bold"/>
                <a:ea typeface="Canva Sans Bold"/>
                <a:cs typeface="Canva Sans Bold"/>
                <a:sym typeface="Canva Sans Bold"/>
              </a:rPr>
              <a:t>Query</a:t>
            </a:r>
          </a:p>
        </p:txBody>
      </p:sp>
      <p:sp>
        <p:nvSpPr>
          <p:cNvPr id="9" name="TextBox 9"/>
          <p:cNvSpPr txBox="1"/>
          <p:nvPr/>
        </p:nvSpPr>
        <p:spPr>
          <a:xfrm>
            <a:off x="405844" y="68981"/>
            <a:ext cx="17882156" cy="737664"/>
          </a:xfrm>
          <a:prstGeom prst="rect">
            <a:avLst/>
          </a:prstGeom>
        </p:spPr>
        <p:txBody>
          <a:bodyPr lIns="0" tIns="0" rIns="0" bIns="0" rtlCol="0" anchor="t">
            <a:spAutoFit/>
          </a:bodyPr>
          <a:lstStyle/>
          <a:p>
            <a:pPr algn="ctr">
              <a:lnSpc>
                <a:spcPts val="6066"/>
              </a:lnSpc>
              <a:spcBef>
                <a:spcPct val="0"/>
              </a:spcBef>
            </a:pPr>
            <a:r>
              <a:rPr lang="en-US" sz="4333">
                <a:solidFill>
                  <a:srgbClr val="000000"/>
                </a:solidFill>
                <a:latin typeface="Canva Sans Bold"/>
                <a:ea typeface="Canva Sans Bold"/>
                <a:cs typeface="Canva Sans Bold"/>
                <a:sym typeface="Canva Sans Bold"/>
              </a:rPr>
              <a:t>1.Retrieve all sales columns for a specific branch (e.g., Branch 'A').</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694</Words>
  <Application>Microsoft Office PowerPoint</Application>
  <PresentationFormat>Custom</PresentationFormat>
  <Paragraphs>90</Paragraphs>
  <Slides>31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Canva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Try Magic Design</dc:title>
  <cp:lastModifiedBy>Admin</cp:lastModifiedBy>
  <cp:revision>19</cp:revision>
  <dcterms:created xsi:type="dcterms:W3CDTF">2006-08-16T00:00:00Z</dcterms:created>
  <dcterms:modified xsi:type="dcterms:W3CDTF">2024-09-08T16:53:36Z</dcterms:modified>
  <dc:identifier>DAGO1s0n9zc</dc:identifier>
</cp:coreProperties>
</file>